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67" r:id="rId7"/>
    <p:sldId id="268" r:id="rId8"/>
    <p:sldId id="269" r:id="rId9"/>
    <p:sldId id="298" r:id="rId10"/>
    <p:sldId id="287" r:id="rId11"/>
    <p:sldId id="277" r:id="rId12"/>
    <p:sldId id="272" r:id="rId13"/>
    <p:sldId id="273" r:id="rId14"/>
    <p:sldId id="274" r:id="rId15"/>
    <p:sldId id="275" r:id="rId16"/>
    <p:sldId id="262" r:id="rId17"/>
    <p:sldId id="279" r:id="rId18"/>
    <p:sldId id="281" r:id="rId19"/>
    <p:sldId id="284" r:id="rId20"/>
    <p:sldId id="280" r:id="rId21"/>
    <p:sldId id="297" r:id="rId22"/>
    <p:sldId id="293" r:id="rId23"/>
    <p:sldId id="294" r:id="rId24"/>
    <p:sldId id="295" r:id="rId25"/>
    <p:sldId id="296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hin\OneDrive%20-%20Tartu%20&#220;likool\Dokumendid\Riigikogule%20valimis&#245;iguse%20piiramine\kodakondsus%20Harjumaa%20ja%20Ida-Viru%20KOV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hin\OneDrive%20-%20Tartu%20&#220;likool\Dokumendid\Riigikogule%20valimis&#245;iguse%20piiramine\kodakondsus%20kaitsehoiaku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hin\OneDrive%20-%20Tartu%20&#220;likool\Dokumendid\Riigikogule%20valimis&#245;iguse%20piiramine\kodakondsus%20kaitsehoiaku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'RV068'!$O$3</c:f>
              <c:strCache>
                <c:ptCount val="1"/>
                <c:pt idx="0">
                  <c:v>Eesti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'RV068'!$N$4:$N$27</c:f>
              <c:strCache>
                <c:ptCount val="24"/>
                <c:pt idx="0">
                  <c:v>..Tallinn</c:v>
                </c:pt>
                <c:pt idx="1">
                  <c:v>....Haabersti linnaosa</c:v>
                </c:pt>
                <c:pt idx="2">
                  <c:v>....Kesklinna linnaosa</c:v>
                </c:pt>
                <c:pt idx="3">
                  <c:v>....Kristiine linnaosa</c:v>
                </c:pt>
                <c:pt idx="4">
                  <c:v>....Lasnamäe linnaosa</c:v>
                </c:pt>
                <c:pt idx="5">
                  <c:v>....Mustamäe linnaosa</c:v>
                </c:pt>
                <c:pt idx="6">
                  <c:v>....Nõmme linnaosa</c:v>
                </c:pt>
                <c:pt idx="7">
                  <c:v>....Pirita linnaosa</c:v>
                </c:pt>
                <c:pt idx="8">
                  <c:v>....Põhja-Tallinna linnaosa</c:v>
                </c:pt>
                <c:pt idx="9">
                  <c:v>..Anija vald</c:v>
                </c:pt>
                <c:pt idx="10">
                  <c:v>..Harku vald</c:v>
                </c:pt>
                <c:pt idx="11">
                  <c:v>..Jõelähtme vald</c:v>
                </c:pt>
                <c:pt idx="12">
                  <c:v>..Keila linn</c:v>
                </c:pt>
                <c:pt idx="13">
                  <c:v>..Kiili vald</c:v>
                </c:pt>
                <c:pt idx="14">
                  <c:v>..Kose vald</c:v>
                </c:pt>
                <c:pt idx="15">
                  <c:v>..Kuusalu vald</c:v>
                </c:pt>
                <c:pt idx="16">
                  <c:v>..Loksa linn</c:v>
                </c:pt>
                <c:pt idx="17">
                  <c:v>..Lääne-Harju vald</c:v>
                </c:pt>
                <c:pt idx="18">
                  <c:v>..Maardu linn</c:v>
                </c:pt>
                <c:pt idx="19">
                  <c:v>..Raasiku vald</c:v>
                </c:pt>
                <c:pt idx="20">
                  <c:v>..Rae vald</c:v>
                </c:pt>
                <c:pt idx="21">
                  <c:v>..Saku vald</c:v>
                </c:pt>
                <c:pt idx="22">
                  <c:v>..Saue vald</c:v>
                </c:pt>
                <c:pt idx="23">
                  <c:v>..Viimsi vald</c:v>
                </c:pt>
              </c:strCache>
            </c:strRef>
          </c:cat>
          <c:val>
            <c:numRef>
              <c:f>'RV068'!$O$4:$O$27</c:f>
              <c:numCache>
                <c:formatCode>0.00</c:formatCode>
                <c:ptCount val="24"/>
                <c:pt idx="0">
                  <c:v>73.168812777005584</c:v>
                </c:pt>
                <c:pt idx="1">
                  <c:v>76.990904947787669</c:v>
                </c:pt>
                <c:pt idx="2">
                  <c:v>71.841930740174732</c:v>
                </c:pt>
                <c:pt idx="3">
                  <c:v>79.6317371385217</c:v>
                </c:pt>
                <c:pt idx="4">
                  <c:v>64.549577091613159</c:v>
                </c:pt>
                <c:pt idx="5">
                  <c:v>74.426430100948309</c:v>
                </c:pt>
                <c:pt idx="6">
                  <c:v>90.455183477040308</c:v>
                </c:pt>
                <c:pt idx="7">
                  <c:v>86.188413643746614</c:v>
                </c:pt>
                <c:pt idx="8">
                  <c:v>69.436332234259694</c:v>
                </c:pt>
                <c:pt idx="9">
                  <c:v>83.312750849027466</c:v>
                </c:pt>
                <c:pt idx="10">
                  <c:v>93.320862676056336</c:v>
                </c:pt>
                <c:pt idx="11">
                  <c:v>88.440148305084747</c:v>
                </c:pt>
                <c:pt idx="12">
                  <c:v>88.307187157971541</c:v>
                </c:pt>
                <c:pt idx="13">
                  <c:v>96.452526456998072</c:v>
                </c:pt>
                <c:pt idx="14">
                  <c:v>94.284985329761454</c:v>
                </c:pt>
                <c:pt idx="15">
                  <c:v>95.58755225267069</c:v>
                </c:pt>
                <c:pt idx="16">
                  <c:v>51.735015772870661</c:v>
                </c:pt>
                <c:pt idx="17">
                  <c:v>76.757967767579686</c:v>
                </c:pt>
                <c:pt idx="18">
                  <c:v>58.300523006405356</c:v>
                </c:pt>
                <c:pt idx="19">
                  <c:v>96.520112254443404</c:v>
                </c:pt>
                <c:pt idx="20">
                  <c:v>92.771664926511932</c:v>
                </c:pt>
                <c:pt idx="21">
                  <c:v>95.93475321162947</c:v>
                </c:pt>
                <c:pt idx="22">
                  <c:v>94.696882549177502</c:v>
                </c:pt>
                <c:pt idx="23">
                  <c:v>91.806412372925536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F-409C-9DEA-F628DFF54ED2}"/>
            </c:ext>
          </c:extLst>
        </c:ser>
        <c:ser>
          <c:idx val="1"/>
          <c:order val="1"/>
          <c:tx>
            <c:strRef>
              <c:f>'RV068'!$P$3</c:f>
              <c:strCache>
                <c:ptCount val="1"/>
                <c:pt idx="0">
                  <c:v>muu 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'RV068'!$N$4:$N$27</c:f>
              <c:strCache>
                <c:ptCount val="24"/>
                <c:pt idx="0">
                  <c:v>..Tallinn</c:v>
                </c:pt>
                <c:pt idx="1">
                  <c:v>....Haabersti linnaosa</c:v>
                </c:pt>
                <c:pt idx="2">
                  <c:v>....Kesklinna linnaosa</c:v>
                </c:pt>
                <c:pt idx="3">
                  <c:v>....Kristiine linnaosa</c:v>
                </c:pt>
                <c:pt idx="4">
                  <c:v>....Lasnamäe linnaosa</c:v>
                </c:pt>
                <c:pt idx="5">
                  <c:v>....Mustamäe linnaosa</c:v>
                </c:pt>
                <c:pt idx="6">
                  <c:v>....Nõmme linnaosa</c:v>
                </c:pt>
                <c:pt idx="7">
                  <c:v>....Pirita linnaosa</c:v>
                </c:pt>
                <c:pt idx="8">
                  <c:v>....Põhja-Tallinna linnaosa</c:v>
                </c:pt>
                <c:pt idx="9">
                  <c:v>..Anija vald</c:v>
                </c:pt>
                <c:pt idx="10">
                  <c:v>..Harku vald</c:v>
                </c:pt>
                <c:pt idx="11">
                  <c:v>..Jõelähtme vald</c:v>
                </c:pt>
                <c:pt idx="12">
                  <c:v>..Keila linn</c:v>
                </c:pt>
                <c:pt idx="13">
                  <c:v>..Kiili vald</c:v>
                </c:pt>
                <c:pt idx="14">
                  <c:v>..Kose vald</c:v>
                </c:pt>
                <c:pt idx="15">
                  <c:v>..Kuusalu vald</c:v>
                </c:pt>
                <c:pt idx="16">
                  <c:v>..Loksa linn</c:v>
                </c:pt>
                <c:pt idx="17">
                  <c:v>..Lääne-Harju vald</c:v>
                </c:pt>
                <c:pt idx="18">
                  <c:v>..Maardu linn</c:v>
                </c:pt>
                <c:pt idx="19">
                  <c:v>..Raasiku vald</c:v>
                </c:pt>
                <c:pt idx="20">
                  <c:v>..Rae vald</c:v>
                </c:pt>
                <c:pt idx="21">
                  <c:v>..Saku vald</c:v>
                </c:pt>
                <c:pt idx="22">
                  <c:v>..Saue vald</c:v>
                </c:pt>
                <c:pt idx="23">
                  <c:v>..Viimsi vald</c:v>
                </c:pt>
              </c:strCache>
            </c:strRef>
          </c:cat>
          <c:val>
            <c:numRef>
              <c:f>'RV068'!$P$4:$P$27</c:f>
              <c:numCache>
                <c:formatCode>0.00</c:formatCode>
                <c:ptCount val="24"/>
                <c:pt idx="0">
                  <c:v>2.8124535592212809</c:v>
                </c:pt>
                <c:pt idx="1">
                  <c:v>1.7397507281986251</c:v>
                </c:pt>
                <c:pt idx="2">
                  <c:v>7.0442028776563541</c:v>
                </c:pt>
                <c:pt idx="3">
                  <c:v>2.5825089731243982</c:v>
                </c:pt>
                <c:pt idx="4">
                  <c:v>1.7502292876796086</c:v>
                </c:pt>
                <c:pt idx="5">
                  <c:v>1.8616440152077962</c:v>
                </c:pt>
                <c:pt idx="6">
                  <c:v>1.1630238620413074</c:v>
                </c:pt>
                <c:pt idx="7">
                  <c:v>2.5338386572820792</c:v>
                </c:pt>
                <c:pt idx="8">
                  <c:v>3.1402103940964041</c:v>
                </c:pt>
                <c:pt idx="9">
                  <c:v>0.78728002469898117</c:v>
                </c:pt>
                <c:pt idx="10">
                  <c:v>1.1553697183098592</c:v>
                </c:pt>
                <c:pt idx="11">
                  <c:v>1.0858050847457628</c:v>
                </c:pt>
                <c:pt idx="12">
                  <c:v>0.51988325428675664</c:v>
                </c:pt>
                <c:pt idx="13">
                  <c:v>0.71545684900879414</c:v>
                </c:pt>
                <c:pt idx="14">
                  <c:v>0.30616150019135097</c:v>
                </c:pt>
                <c:pt idx="15">
                  <c:v>0.72766682148939466</c:v>
                </c:pt>
                <c:pt idx="16">
                  <c:v>1.8533123028391167</c:v>
                </c:pt>
                <c:pt idx="17">
                  <c:v>1.0406880104068801</c:v>
                </c:pt>
                <c:pt idx="18">
                  <c:v>1.5161309278956339</c:v>
                </c:pt>
                <c:pt idx="19">
                  <c:v>0.43030869971936386</c:v>
                </c:pt>
                <c:pt idx="20">
                  <c:v>1.040077102240784</c:v>
                </c:pt>
                <c:pt idx="21">
                  <c:v>0.58316430020283971</c:v>
                </c:pt>
                <c:pt idx="22">
                  <c:v>0.63269297135626368</c:v>
                </c:pt>
                <c:pt idx="23">
                  <c:v>1.7681814232339907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F-409C-9DEA-F628DFF54ED2}"/>
            </c:ext>
          </c:extLst>
        </c:ser>
        <c:ser>
          <c:idx val="2"/>
          <c:order val="2"/>
          <c:tx>
            <c:strRef>
              <c:f>'RV068'!$Q$3</c:f>
              <c:strCache>
                <c:ptCount val="1"/>
                <c:pt idx="0">
                  <c:v>määratlemata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'RV068'!$N$4:$N$27</c:f>
              <c:strCache>
                <c:ptCount val="24"/>
                <c:pt idx="0">
                  <c:v>..Tallinn</c:v>
                </c:pt>
                <c:pt idx="1">
                  <c:v>....Haabersti linnaosa</c:v>
                </c:pt>
                <c:pt idx="2">
                  <c:v>....Kesklinna linnaosa</c:v>
                </c:pt>
                <c:pt idx="3">
                  <c:v>....Kristiine linnaosa</c:v>
                </c:pt>
                <c:pt idx="4">
                  <c:v>....Lasnamäe linnaosa</c:v>
                </c:pt>
                <c:pt idx="5">
                  <c:v>....Mustamäe linnaosa</c:v>
                </c:pt>
                <c:pt idx="6">
                  <c:v>....Nõmme linnaosa</c:v>
                </c:pt>
                <c:pt idx="7">
                  <c:v>....Pirita linnaosa</c:v>
                </c:pt>
                <c:pt idx="8">
                  <c:v>....Põhja-Tallinna linnaosa</c:v>
                </c:pt>
                <c:pt idx="9">
                  <c:v>..Anija vald</c:v>
                </c:pt>
                <c:pt idx="10">
                  <c:v>..Harku vald</c:v>
                </c:pt>
                <c:pt idx="11">
                  <c:v>..Jõelähtme vald</c:v>
                </c:pt>
                <c:pt idx="12">
                  <c:v>..Keila linn</c:v>
                </c:pt>
                <c:pt idx="13">
                  <c:v>..Kiili vald</c:v>
                </c:pt>
                <c:pt idx="14">
                  <c:v>..Kose vald</c:v>
                </c:pt>
                <c:pt idx="15">
                  <c:v>..Kuusalu vald</c:v>
                </c:pt>
                <c:pt idx="16">
                  <c:v>..Loksa linn</c:v>
                </c:pt>
                <c:pt idx="17">
                  <c:v>..Lääne-Harju vald</c:v>
                </c:pt>
                <c:pt idx="18">
                  <c:v>..Maardu linn</c:v>
                </c:pt>
                <c:pt idx="19">
                  <c:v>..Raasiku vald</c:v>
                </c:pt>
                <c:pt idx="20">
                  <c:v>..Rae vald</c:v>
                </c:pt>
                <c:pt idx="21">
                  <c:v>..Saku vald</c:v>
                </c:pt>
                <c:pt idx="22">
                  <c:v>..Saue vald</c:v>
                </c:pt>
                <c:pt idx="23">
                  <c:v>..Viimsi vald</c:v>
                </c:pt>
              </c:strCache>
            </c:strRef>
          </c:cat>
          <c:val>
            <c:numRef>
              <c:f>'RV068'!$Q$4:$Q$27</c:f>
              <c:numCache>
                <c:formatCode>0.00</c:formatCode>
                <c:ptCount val="24"/>
                <c:pt idx="0">
                  <c:v>6.6457300708959455</c:v>
                </c:pt>
                <c:pt idx="1">
                  <c:v>6.2952028057938856</c:v>
                </c:pt>
                <c:pt idx="2">
                  <c:v>2.2072604596176579</c:v>
                </c:pt>
                <c:pt idx="3">
                  <c:v>3.8197788088359741</c:v>
                </c:pt>
                <c:pt idx="4">
                  <c:v>11.826998199667109</c:v>
                </c:pt>
                <c:pt idx="5">
                  <c:v>5.9898906029221113</c:v>
                </c:pt>
                <c:pt idx="6">
                  <c:v>2.4205792202583858</c:v>
                </c:pt>
                <c:pt idx="7">
                  <c:v>1.6892257715213861</c:v>
                </c:pt>
                <c:pt idx="8">
                  <c:v>8.1582666038624581</c:v>
                </c:pt>
                <c:pt idx="9">
                  <c:v>5.4183389935165174</c:v>
                </c:pt>
                <c:pt idx="10">
                  <c:v>1.7550616197183098</c:v>
                </c:pt>
                <c:pt idx="11">
                  <c:v>3.3368644067796613</c:v>
                </c:pt>
                <c:pt idx="12">
                  <c:v>2.1160160525355711</c:v>
                </c:pt>
                <c:pt idx="13">
                  <c:v>1.1328066775972574</c:v>
                </c:pt>
                <c:pt idx="14">
                  <c:v>0.88021431305013387</c:v>
                </c:pt>
                <c:pt idx="15">
                  <c:v>0.66573773029880789</c:v>
                </c:pt>
                <c:pt idx="16">
                  <c:v>19.361198738170344</c:v>
                </c:pt>
                <c:pt idx="17">
                  <c:v>7.3715400737154004</c:v>
                </c:pt>
                <c:pt idx="18">
                  <c:v>16.642181348063701</c:v>
                </c:pt>
                <c:pt idx="19">
                  <c:v>1.2909260991580918</c:v>
                </c:pt>
                <c:pt idx="20">
                  <c:v>1.5862179744598828</c:v>
                </c:pt>
                <c:pt idx="21">
                  <c:v>0.93813387423935091</c:v>
                </c:pt>
                <c:pt idx="22">
                  <c:v>1.1503508570113885</c:v>
                </c:pt>
                <c:pt idx="23">
                  <c:v>1.6639151968025023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1F-409C-9DEA-F628DFF54ED2}"/>
            </c:ext>
          </c:extLst>
        </c:ser>
        <c:ser>
          <c:idx val="3"/>
          <c:order val="3"/>
          <c:tx>
            <c:strRef>
              <c:f>'RV068'!$R$3</c:f>
              <c:strCache>
                <c:ptCount val="1"/>
                <c:pt idx="0">
                  <c:v>Venemaa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'RV068'!$N$4:$N$27</c:f>
              <c:strCache>
                <c:ptCount val="24"/>
                <c:pt idx="0">
                  <c:v>..Tallinn</c:v>
                </c:pt>
                <c:pt idx="1">
                  <c:v>....Haabersti linnaosa</c:v>
                </c:pt>
                <c:pt idx="2">
                  <c:v>....Kesklinna linnaosa</c:v>
                </c:pt>
                <c:pt idx="3">
                  <c:v>....Kristiine linnaosa</c:v>
                </c:pt>
                <c:pt idx="4">
                  <c:v>....Lasnamäe linnaosa</c:v>
                </c:pt>
                <c:pt idx="5">
                  <c:v>....Mustamäe linnaosa</c:v>
                </c:pt>
                <c:pt idx="6">
                  <c:v>....Nõmme linnaosa</c:v>
                </c:pt>
                <c:pt idx="7">
                  <c:v>....Pirita linnaosa</c:v>
                </c:pt>
                <c:pt idx="8">
                  <c:v>....Põhja-Tallinna linnaosa</c:v>
                </c:pt>
                <c:pt idx="9">
                  <c:v>..Anija vald</c:v>
                </c:pt>
                <c:pt idx="10">
                  <c:v>..Harku vald</c:v>
                </c:pt>
                <c:pt idx="11">
                  <c:v>..Jõelähtme vald</c:v>
                </c:pt>
                <c:pt idx="12">
                  <c:v>..Keila linn</c:v>
                </c:pt>
                <c:pt idx="13">
                  <c:v>..Kiili vald</c:v>
                </c:pt>
                <c:pt idx="14">
                  <c:v>..Kose vald</c:v>
                </c:pt>
                <c:pt idx="15">
                  <c:v>..Kuusalu vald</c:v>
                </c:pt>
                <c:pt idx="16">
                  <c:v>..Loksa linn</c:v>
                </c:pt>
                <c:pt idx="17">
                  <c:v>..Lääne-Harju vald</c:v>
                </c:pt>
                <c:pt idx="18">
                  <c:v>..Maardu linn</c:v>
                </c:pt>
                <c:pt idx="19">
                  <c:v>..Raasiku vald</c:v>
                </c:pt>
                <c:pt idx="20">
                  <c:v>..Rae vald</c:v>
                </c:pt>
                <c:pt idx="21">
                  <c:v>..Saku vald</c:v>
                </c:pt>
                <c:pt idx="22">
                  <c:v>..Saue vald</c:v>
                </c:pt>
                <c:pt idx="23">
                  <c:v>..Viimsi vald</c:v>
                </c:pt>
              </c:strCache>
            </c:strRef>
          </c:cat>
          <c:val>
            <c:numRef>
              <c:f>'RV068'!$R$4:$R$27</c:f>
              <c:numCache>
                <c:formatCode>0.00</c:formatCode>
                <c:ptCount val="24"/>
                <c:pt idx="0">
                  <c:v>6.999991258206359</c:v>
                </c:pt>
                <c:pt idx="1">
                  <c:v>7.2502823627320829</c:v>
                </c:pt>
                <c:pt idx="2">
                  <c:v>4.5053487500360427</c:v>
                </c:pt>
                <c:pt idx="3">
                  <c:v>4.0094546091219474</c:v>
                </c:pt>
                <c:pt idx="4">
                  <c:v>11.675838173851014</c:v>
                </c:pt>
                <c:pt idx="5">
                  <c:v>5.6504828912292968</c:v>
                </c:pt>
                <c:pt idx="6">
                  <c:v>1.861984015583374</c:v>
                </c:pt>
                <c:pt idx="7">
                  <c:v>4.1310232809962102</c:v>
                </c:pt>
                <c:pt idx="8">
                  <c:v>7.5820379965457683</c:v>
                </c:pt>
                <c:pt idx="9">
                  <c:v>3.6276628589070699</c:v>
                </c:pt>
                <c:pt idx="10">
                  <c:v>1.5680017605633805</c:v>
                </c:pt>
                <c:pt idx="11">
                  <c:v>2.6880296610169494</c:v>
                </c:pt>
                <c:pt idx="12">
                  <c:v>2.1707406056183878</c:v>
                </c:pt>
                <c:pt idx="13">
                  <c:v>0.7005514979877776</c:v>
                </c:pt>
                <c:pt idx="14">
                  <c:v>0.44648552111238676</c:v>
                </c:pt>
                <c:pt idx="15">
                  <c:v>0.94441864065644832</c:v>
                </c:pt>
                <c:pt idx="16">
                  <c:v>17.586750788643531</c:v>
                </c:pt>
                <c:pt idx="17">
                  <c:v>8.4844980848449811</c:v>
                </c:pt>
                <c:pt idx="18">
                  <c:v>13.551154727625317</c:v>
                </c:pt>
                <c:pt idx="19">
                  <c:v>0.80449017773620202</c:v>
                </c:pt>
                <c:pt idx="20">
                  <c:v>1.5340133322624687</c:v>
                </c:pt>
                <c:pt idx="21">
                  <c:v>0.68458417849898578</c:v>
                </c:pt>
                <c:pt idx="22">
                  <c:v>0.78607308562444889</c:v>
                </c:pt>
                <c:pt idx="23">
                  <c:v>2.2591015726822485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1F-409C-9DEA-F628DFF54ED2}"/>
            </c:ext>
          </c:extLst>
        </c:ser>
        <c:ser>
          <c:idx val="4"/>
          <c:order val="4"/>
          <c:tx>
            <c:strRef>
              <c:f>'RV068'!$S$3</c:f>
              <c:strCache>
                <c:ptCount val="1"/>
                <c:pt idx="0">
                  <c:v>muu mitte-EL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'RV068'!$N$4:$N$27</c:f>
              <c:strCache>
                <c:ptCount val="24"/>
                <c:pt idx="0">
                  <c:v>..Tallinn</c:v>
                </c:pt>
                <c:pt idx="1">
                  <c:v>....Haabersti linnaosa</c:v>
                </c:pt>
                <c:pt idx="2">
                  <c:v>....Kesklinna linnaosa</c:v>
                </c:pt>
                <c:pt idx="3">
                  <c:v>....Kristiine linnaosa</c:v>
                </c:pt>
                <c:pt idx="4">
                  <c:v>....Lasnamäe linnaosa</c:v>
                </c:pt>
                <c:pt idx="5">
                  <c:v>....Mustamäe linnaosa</c:v>
                </c:pt>
                <c:pt idx="6">
                  <c:v>....Nõmme linnaosa</c:v>
                </c:pt>
                <c:pt idx="7">
                  <c:v>....Pirita linnaosa</c:v>
                </c:pt>
                <c:pt idx="8">
                  <c:v>....Põhja-Tallinna linnaosa</c:v>
                </c:pt>
                <c:pt idx="9">
                  <c:v>..Anija vald</c:v>
                </c:pt>
                <c:pt idx="10">
                  <c:v>..Harku vald</c:v>
                </c:pt>
                <c:pt idx="11">
                  <c:v>..Jõelähtme vald</c:v>
                </c:pt>
                <c:pt idx="12">
                  <c:v>..Keila linn</c:v>
                </c:pt>
                <c:pt idx="13">
                  <c:v>..Kiili vald</c:v>
                </c:pt>
                <c:pt idx="14">
                  <c:v>..Kose vald</c:v>
                </c:pt>
                <c:pt idx="15">
                  <c:v>..Kuusalu vald</c:v>
                </c:pt>
                <c:pt idx="16">
                  <c:v>..Loksa linn</c:v>
                </c:pt>
                <c:pt idx="17">
                  <c:v>..Lääne-Harju vald</c:v>
                </c:pt>
                <c:pt idx="18">
                  <c:v>..Maardu linn</c:v>
                </c:pt>
                <c:pt idx="19">
                  <c:v>..Raasiku vald</c:v>
                </c:pt>
                <c:pt idx="20">
                  <c:v>..Rae vald</c:v>
                </c:pt>
                <c:pt idx="21">
                  <c:v>..Saku vald</c:v>
                </c:pt>
                <c:pt idx="22">
                  <c:v>..Saue vald</c:v>
                </c:pt>
                <c:pt idx="23">
                  <c:v>..Viimsi vald</c:v>
                </c:pt>
              </c:strCache>
            </c:strRef>
          </c:cat>
          <c:val>
            <c:numRef>
              <c:f>'RV068'!$S$4:$S$27</c:f>
              <c:numCache>
                <c:formatCode>0.00</c:formatCode>
                <c:ptCount val="24"/>
                <c:pt idx="0">
                  <c:v>10.373012334670818</c:v>
                </c:pt>
                <c:pt idx="1">
                  <c:v>7.7238591554877303</c:v>
                </c:pt>
                <c:pt idx="2">
                  <c:v>14.401257172515201</c:v>
                </c:pt>
                <c:pt idx="3">
                  <c:v>9.9565204703959722</c:v>
                </c:pt>
                <c:pt idx="4">
                  <c:v>10.197357247189103</c:v>
                </c:pt>
                <c:pt idx="5">
                  <c:v>12.071552389692471</c:v>
                </c:pt>
                <c:pt idx="6">
                  <c:v>4.099229425076615</c:v>
                </c:pt>
                <c:pt idx="7">
                  <c:v>5.4574986464537005</c:v>
                </c:pt>
                <c:pt idx="8">
                  <c:v>11.683152771235683</c:v>
                </c:pt>
                <c:pt idx="9">
                  <c:v>6.8539672738499604</c:v>
                </c:pt>
                <c:pt idx="10">
                  <c:v>2.2007042253521263</c:v>
                </c:pt>
                <c:pt idx="11">
                  <c:v>4.4491525423728717</c:v>
                </c:pt>
                <c:pt idx="12">
                  <c:v>6.8861729295877439</c:v>
                </c:pt>
                <c:pt idx="13">
                  <c:v>0.99865851840810649</c:v>
                </c:pt>
                <c:pt idx="14">
                  <c:v>4.0821533358846693</c:v>
                </c:pt>
                <c:pt idx="15">
                  <c:v>2.0746245548846645</c:v>
                </c:pt>
                <c:pt idx="16">
                  <c:v>9.46372239747636</c:v>
                </c:pt>
                <c:pt idx="17">
                  <c:v>6.3453060634530516</c:v>
                </c:pt>
                <c:pt idx="18">
                  <c:v>9.9900099900099946</c:v>
                </c:pt>
                <c:pt idx="19">
                  <c:v>0.95416276894295038</c:v>
                </c:pt>
                <c:pt idx="20">
                  <c:v>3.0680266645249219</c:v>
                </c:pt>
                <c:pt idx="21">
                  <c:v>1.8593644354293559</c:v>
                </c:pt>
                <c:pt idx="22">
                  <c:v>2.7340005368303935</c:v>
                </c:pt>
                <c:pt idx="23">
                  <c:v>2.502389434355706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1F-409C-9DEA-F628DFF54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9973760"/>
        <c:axId val="640673888"/>
      </c:barChart>
      <c:catAx>
        <c:axId val="1029973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73888"/>
        <c:crosses val="autoZero"/>
        <c:auto val="0"/>
        <c:lblAlgn val="ctr"/>
        <c:lblOffset val="100"/>
        <c:noMultiLvlLbl val="0"/>
      </c:catAx>
      <c:valAx>
        <c:axId val="640673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9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eestlased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Sheet1!$E$2:$G$2</c:f>
                <c:numCache>
                  <c:formatCode>General</c:formatCode>
                  <c:ptCount val="3"/>
                  <c:pt idx="0">
                    <c:v>0.54</c:v>
                  </c:pt>
                  <c:pt idx="1">
                    <c:v>0.46</c:v>
                  </c:pt>
                  <c:pt idx="2">
                    <c:v>0.6</c:v>
                  </c:pt>
                </c:numCache>
              </c:numRef>
            </c:plus>
            <c:minus>
              <c:numRef>
                <c:f>Sheet1!$E$2:$G$2</c:f>
                <c:numCache>
                  <c:formatCode>General</c:formatCode>
                  <c:ptCount val="3"/>
                  <c:pt idx="0">
                    <c:v>0.54</c:v>
                  </c:pt>
                  <c:pt idx="1">
                    <c:v>0.46</c:v>
                  </c:pt>
                  <c:pt idx="2">
                    <c:v>0.6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toetus NATO liikmelisusele</c:v>
                </c:pt>
                <c:pt idx="1">
                  <c:v>Venemaa on oht</c:v>
                </c:pt>
                <c:pt idx="2">
                  <c:v>toetus NATO vägede kohaolekule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3.78</c:v>
                </c:pt>
                <c:pt idx="1">
                  <c:v>2.82</c:v>
                </c:pt>
                <c:pt idx="2">
                  <c:v>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4-49C5-82DE-8FAD99E445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venelased (Eesti kk)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Sheet1!$E$3:$G$3</c:f>
                <c:numCache>
                  <c:formatCode>General</c:formatCode>
                  <c:ptCount val="3"/>
                  <c:pt idx="0">
                    <c:v>1.08</c:v>
                  </c:pt>
                  <c:pt idx="1">
                    <c:v>0.8</c:v>
                  </c:pt>
                  <c:pt idx="2">
                    <c:v>1.02</c:v>
                  </c:pt>
                </c:numCache>
              </c:numRef>
            </c:plus>
            <c:minus>
              <c:numRef>
                <c:f>Sheet1!$E$3:$G$3</c:f>
                <c:numCache>
                  <c:formatCode>General</c:formatCode>
                  <c:ptCount val="3"/>
                  <c:pt idx="0">
                    <c:v>1.08</c:v>
                  </c:pt>
                  <c:pt idx="1">
                    <c:v>0.8</c:v>
                  </c:pt>
                  <c:pt idx="2">
                    <c:v>1.02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toetus NATO liikmelisusele</c:v>
                </c:pt>
                <c:pt idx="1">
                  <c:v>Venemaa on oht</c:v>
                </c:pt>
                <c:pt idx="2">
                  <c:v>toetus NATO vägede kohaolekule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2.7</c:v>
                </c:pt>
                <c:pt idx="1">
                  <c:v>2.12</c:v>
                </c:pt>
                <c:pt idx="2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4-49C5-82DE-8FAD99E445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venelased (Venemaa kk)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Sheet1!$E$4:$G$4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0.75</c:v>
                  </c:pt>
                  <c:pt idx="2">
                    <c:v>0.96</c:v>
                  </c:pt>
                </c:numCache>
              </c:numRef>
            </c:plus>
            <c:minus>
              <c:numRef>
                <c:f>Sheet1!$E$4:$G$4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0.75</c:v>
                  </c:pt>
                  <c:pt idx="2">
                    <c:v>0.96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toetus NATO liikmelisusele</c:v>
                </c:pt>
                <c:pt idx="1">
                  <c:v>Venemaa on oht</c:v>
                </c:pt>
                <c:pt idx="2">
                  <c:v>toetus NATO vägede kohaolekule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2.74</c:v>
                </c:pt>
                <c:pt idx="1">
                  <c:v>2.04</c:v>
                </c:pt>
                <c:pt idx="2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4-49C5-82DE-8FAD99E4450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venelased (määratlemata kk)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Sheet1!$E$5:$G$5</c:f>
                <c:numCache>
                  <c:formatCode>General</c:formatCode>
                  <c:ptCount val="3"/>
                  <c:pt idx="0">
                    <c:v>1.04</c:v>
                  </c:pt>
                  <c:pt idx="1">
                    <c:v>0.76</c:v>
                  </c:pt>
                  <c:pt idx="2">
                    <c:v>1.01</c:v>
                  </c:pt>
                </c:numCache>
              </c:numRef>
            </c:plus>
            <c:minus>
              <c:numRef>
                <c:f>Sheet1!$E$5:$G$5</c:f>
                <c:numCache>
                  <c:formatCode>General</c:formatCode>
                  <c:ptCount val="3"/>
                  <c:pt idx="0">
                    <c:v>1.04</c:v>
                  </c:pt>
                  <c:pt idx="1">
                    <c:v>0.76</c:v>
                  </c:pt>
                  <c:pt idx="2">
                    <c:v>1.01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toetus NATO liikmelisusele</c:v>
                </c:pt>
                <c:pt idx="1">
                  <c:v>Venemaa on oht</c:v>
                </c:pt>
                <c:pt idx="2">
                  <c:v>toetus NATO vägede kohaolekule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2.31</c:v>
                </c:pt>
                <c:pt idx="1">
                  <c:v>1.71</c:v>
                </c:pt>
                <c:pt idx="2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4-49C5-82DE-8FAD99E44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3620032"/>
        <c:axId val="1849233648"/>
      </c:barChart>
      <c:catAx>
        <c:axId val="185362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233648"/>
        <c:crosses val="autoZero"/>
        <c:auto val="1"/>
        <c:lblAlgn val="ctr"/>
        <c:lblOffset val="100"/>
        <c:noMultiLvlLbl val="0"/>
      </c:catAx>
      <c:valAx>
        <c:axId val="184923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6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eestlased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Sheet1!$A$9:$A$20</c:f>
              <c:strCache>
                <c:ptCount val="12"/>
                <c:pt idx="0">
                  <c:v>Riigikogu</c:v>
                </c:pt>
                <c:pt idx="1">
                  <c:v>Vabariigi Valitsus</c:v>
                </c:pt>
                <c:pt idx="2">
                  <c:v>President </c:v>
                </c:pt>
                <c:pt idx="3">
                  <c:v>Peaminister</c:v>
                </c:pt>
                <c:pt idx="4">
                  <c:v>Kaitsevägi</c:v>
                </c:pt>
                <c:pt idx="5">
                  <c:v>Politsei</c:v>
                </c:pt>
                <c:pt idx="6">
                  <c:v>Päästeamet</c:v>
                </c:pt>
                <c:pt idx="7">
                  <c:v>Kaitseliit</c:v>
                </c:pt>
                <c:pt idx="8">
                  <c:v>NATO</c:v>
                </c:pt>
                <c:pt idx="9">
                  <c:v>EL</c:v>
                </c:pt>
                <c:pt idx="10">
                  <c:v>KOV</c:v>
                </c:pt>
                <c:pt idx="11">
                  <c:v>Kohtusüsteem</c:v>
                </c:pt>
              </c:strCache>
            </c:strRef>
          </c:cat>
          <c:val>
            <c:numRef>
              <c:f>Sheet1!$B$9:$B$20</c:f>
              <c:numCache>
                <c:formatCode>General</c:formatCode>
                <c:ptCount val="12"/>
                <c:pt idx="0">
                  <c:v>2.2400000000000002</c:v>
                </c:pt>
                <c:pt idx="1">
                  <c:v>2.34</c:v>
                </c:pt>
                <c:pt idx="2">
                  <c:v>3.21</c:v>
                </c:pt>
                <c:pt idx="3">
                  <c:v>2.06</c:v>
                </c:pt>
                <c:pt idx="4">
                  <c:v>3.38</c:v>
                </c:pt>
                <c:pt idx="5">
                  <c:v>3.3</c:v>
                </c:pt>
                <c:pt idx="6">
                  <c:v>3.67</c:v>
                </c:pt>
                <c:pt idx="7">
                  <c:v>3.4</c:v>
                </c:pt>
                <c:pt idx="8">
                  <c:v>3.17</c:v>
                </c:pt>
                <c:pt idx="9">
                  <c:v>2.87</c:v>
                </c:pt>
                <c:pt idx="10">
                  <c:v>2.67</c:v>
                </c:pt>
                <c:pt idx="11">
                  <c:v>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8-4D55-A371-8413C6A22612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venelased (Eesti kk)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Sheet1!$A$9:$A$20</c:f>
              <c:strCache>
                <c:ptCount val="12"/>
                <c:pt idx="0">
                  <c:v>Riigikogu</c:v>
                </c:pt>
                <c:pt idx="1">
                  <c:v>Vabariigi Valitsus</c:v>
                </c:pt>
                <c:pt idx="2">
                  <c:v>President </c:v>
                </c:pt>
                <c:pt idx="3">
                  <c:v>Peaminister</c:v>
                </c:pt>
                <c:pt idx="4">
                  <c:v>Kaitsevägi</c:v>
                </c:pt>
                <c:pt idx="5">
                  <c:v>Politsei</c:v>
                </c:pt>
                <c:pt idx="6">
                  <c:v>Päästeamet</c:v>
                </c:pt>
                <c:pt idx="7">
                  <c:v>Kaitseliit</c:v>
                </c:pt>
                <c:pt idx="8">
                  <c:v>NATO</c:v>
                </c:pt>
                <c:pt idx="9">
                  <c:v>EL</c:v>
                </c:pt>
                <c:pt idx="10">
                  <c:v>KOV</c:v>
                </c:pt>
                <c:pt idx="11">
                  <c:v>Kohtusüsteem</c:v>
                </c:pt>
              </c:strCache>
            </c:strRef>
          </c:cat>
          <c:val>
            <c:numRef>
              <c:f>Sheet1!$C$9:$C$20</c:f>
              <c:numCache>
                <c:formatCode>General</c:formatCode>
                <c:ptCount val="12"/>
                <c:pt idx="0">
                  <c:v>1.91</c:v>
                </c:pt>
                <c:pt idx="1">
                  <c:v>1.86</c:v>
                </c:pt>
                <c:pt idx="2">
                  <c:v>2.4</c:v>
                </c:pt>
                <c:pt idx="3">
                  <c:v>1.46</c:v>
                </c:pt>
                <c:pt idx="4">
                  <c:v>2.5299999999999998</c:v>
                </c:pt>
                <c:pt idx="5">
                  <c:v>2.93</c:v>
                </c:pt>
                <c:pt idx="6">
                  <c:v>3.44</c:v>
                </c:pt>
                <c:pt idx="7">
                  <c:v>2.39</c:v>
                </c:pt>
                <c:pt idx="8">
                  <c:v>2.13</c:v>
                </c:pt>
                <c:pt idx="9">
                  <c:v>2.44</c:v>
                </c:pt>
                <c:pt idx="10">
                  <c:v>2.66</c:v>
                </c:pt>
                <c:pt idx="11">
                  <c:v>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8-4D55-A371-8413C6A22612}"/>
            </c:ext>
          </c:extLst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venelased (Venemaa kk)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Sheet1!$A$9:$A$20</c:f>
              <c:strCache>
                <c:ptCount val="12"/>
                <c:pt idx="0">
                  <c:v>Riigikogu</c:v>
                </c:pt>
                <c:pt idx="1">
                  <c:v>Vabariigi Valitsus</c:v>
                </c:pt>
                <c:pt idx="2">
                  <c:v>President </c:v>
                </c:pt>
                <c:pt idx="3">
                  <c:v>Peaminister</c:v>
                </c:pt>
                <c:pt idx="4">
                  <c:v>Kaitsevägi</c:v>
                </c:pt>
                <c:pt idx="5">
                  <c:v>Politsei</c:v>
                </c:pt>
                <c:pt idx="6">
                  <c:v>Päästeamet</c:v>
                </c:pt>
                <c:pt idx="7">
                  <c:v>Kaitseliit</c:v>
                </c:pt>
                <c:pt idx="8">
                  <c:v>NATO</c:v>
                </c:pt>
                <c:pt idx="9">
                  <c:v>EL</c:v>
                </c:pt>
                <c:pt idx="10">
                  <c:v>KOV</c:v>
                </c:pt>
                <c:pt idx="11">
                  <c:v>Kohtusüsteem</c:v>
                </c:pt>
              </c:strCache>
            </c:strRef>
          </c:cat>
          <c:val>
            <c:numRef>
              <c:f>Sheet1!$D$9:$D$20</c:f>
              <c:numCache>
                <c:formatCode>General</c:formatCode>
                <c:ptCount val="12"/>
                <c:pt idx="0">
                  <c:v>2.25</c:v>
                </c:pt>
                <c:pt idx="1">
                  <c:v>2.25</c:v>
                </c:pt>
                <c:pt idx="2">
                  <c:v>2.56</c:v>
                </c:pt>
                <c:pt idx="3">
                  <c:v>1.71</c:v>
                </c:pt>
                <c:pt idx="4">
                  <c:v>2.82</c:v>
                </c:pt>
                <c:pt idx="5">
                  <c:v>3.1</c:v>
                </c:pt>
                <c:pt idx="6">
                  <c:v>3.49</c:v>
                </c:pt>
                <c:pt idx="7">
                  <c:v>2.59</c:v>
                </c:pt>
                <c:pt idx="8">
                  <c:v>2.2799999999999998</c:v>
                </c:pt>
                <c:pt idx="9">
                  <c:v>2.63</c:v>
                </c:pt>
                <c:pt idx="10">
                  <c:v>2.78</c:v>
                </c:pt>
                <c:pt idx="11">
                  <c:v>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8-4D55-A371-8413C6A22612}"/>
            </c:ext>
          </c:extLst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venelased (määratlemata kk)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Sheet1!$A$9:$A$20</c:f>
              <c:strCache>
                <c:ptCount val="12"/>
                <c:pt idx="0">
                  <c:v>Riigikogu</c:v>
                </c:pt>
                <c:pt idx="1">
                  <c:v>Vabariigi Valitsus</c:v>
                </c:pt>
                <c:pt idx="2">
                  <c:v>President </c:v>
                </c:pt>
                <c:pt idx="3">
                  <c:v>Peaminister</c:v>
                </c:pt>
                <c:pt idx="4">
                  <c:v>Kaitsevägi</c:v>
                </c:pt>
                <c:pt idx="5">
                  <c:v>Politsei</c:v>
                </c:pt>
                <c:pt idx="6">
                  <c:v>Päästeamet</c:v>
                </c:pt>
                <c:pt idx="7">
                  <c:v>Kaitseliit</c:v>
                </c:pt>
                <c:pt idx="8">
                  <c:v>NATO</c:v>
                </c:pt>
                <c:pt idx="9">
                  <c:v>EL</c:v>
                </c:pt>
                <c:pt idx="10">
                  <c:v>KOV</c:v>
                </c:pt>
                <c:pt idx="11">
                  <c:v>Kohtusüsteem</c:v>
                </c:pt>
              </c:strCache>
            </c:strRef>
          </c:cat>
          <c:val>
            <c:numRef>
              <c:f>Sheet1!$E$9:$E$20</c:f>
              <c:numCache>
                <c:formatCode>General</c:formatCode>
                <c:ptCount val="12"/>
                <c:pt idx="0">
                  <c:v>2.04</c:v>
                </c:pt>
                <c:pt idx="1">
                  <c:v>2</c:v>
                </c:pt>
                <c:pt idx="2">
                  <c:v>2.31</c:v>
                </c:pt>
                <c:pt idx="3">
                  <c:v>1.48</c:v>
                </c:pt>
                <c:pt idx="4">
                  <c:v>2.5</c:v>
                </c:pt>
                <c:pt idx="5">
                  <c:v>2.96</c:v>
                </c:pt>
                <c:pt idx="6">
                  <c:v>3.41</c:v>
                </c:pt>
                <c:pt idx="7">
                  <c:v>2.48</c:v>
                </c:pt>
                <c:pt idx="8">
                  <c:v>2</c:v>
                </c:pt>
                <c:pt idx="9">
                  <c:v>2.27</c:v>
                </c:pt>
                <c:pt idx="10">
                  <c:v>2.79</c:v>
                </c:pt>
                <c:pt idx="11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8-4D55-A371-8413C6A22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5205472"/>
        <c:axId val="1673018944"/>
      </c:barChart>
      <c:catAx>
        <c:axId val="11952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18944"/>
        <c:crosses val="autoZero"/>
        <c:auto val="1"/>
        <c:lblAlgn val="ctr"/>
        <c:lblOffset val="100"/>
        <c:noMultiLvlLbl val="0"/>
      </c:catAx>
      <c:valAx>
        <c:axId val="16730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2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73C-DFFC-463B-AAB3-2CF457477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5BE5-8ABD-4BC4-8CB7-2B30D5838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1F033-372A-440E-BE4D-CE15EE06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3189-06B1-432E-9B54-BDFDEB44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12F5C-A0DF-4090-BD6B-59EC5511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405A-39C5-46B3-9966-5AEAFFE7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DFF34-02E0-49D9-8F7D-10D864192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C1826-3386-49A5-B191-A091F89C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3401D-E478-4FAD-A229-F26D7935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77D3-0014-4800-8A1F-3CDD7DBD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2E7EF-48FC-430C-8648-6637E17D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7E519-AF96-45CC-953B-71EC5535E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B299D-14EB-40D6-825E-BA00E3FB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A888C-37F7-4DB4-9FC1-64225CAA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C2A2-8FA4-4A23-B408-B46CCF56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CAB9-EA02-4CF0-802F-CE6A92BB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1E56C-C4BF-416D-8D59-C3E0132B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B80D-51AB-4B1D-82BD-9797DB92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1F35-B045-4B4D-8F8F-5B3D2424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5CF29-251A-4FBA-A7A6-729C2650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E891-D8F6-44F5-89BF-D68E54FF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829B-32B1-4F09-AD1F-C3326817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EB442-9BC3-44F4-929A-003C4001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4D1FF-8CC4-4A2D-87F5-B5DE7DF2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3004-3155-42F3-808A-E3A9755C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8CE-1107-4986-BFD8-00E2C452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451F-3925-4E17-9F01-432D35EE2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3BF2-D530-4C4B-AB49-137123903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6FAC9-27D4-453A-A8AE-1BBB6AFC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41F4D-898B-4F86-BFA9-36573103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25A16-518E-4194-BC19-087B27E2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7318-AA4C-4244-B81A-DD34986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86B85-A3CA-4930-92A5-5935393C7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5D0B0-D092-45F0-A641-BDC800CD2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A8332-D382-424F-A64B-3EEF946D7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27E6F-8C13-4779-A1F0-BA2CB273E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C1A38-F64C-4959-B286-58869F43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13BE1-6392-4C96-8AEA-7C98BF8D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FE7A9-B357-4D67-887E-FAE5AF5D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7AE3-B0B1-4EC3-8DD3-1C66054A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8F00-EED6-4762-80C6-5071E3B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D4082-F0B5-40C0-A5D2-77A4F27A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AA235-8FB6-4F8A-97A5-D35E3FD7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6ACB0-44E2-4364-8A94-6C9E3011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429E7-868D-4392-8BAC-6B2BECE8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8B719-4A56-44BB-BDBE-6EA0DE4D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5E4A-DB6E-4630-A747-9102A55B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DAA7-7719-404B-ACDB-7568248A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B6646-9439-4D10-8E72-4A7236728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DD9C-2B8B-4520-9EDD-64CA4AEF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808C-A9AC-42EC-8444-5E84174D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BBBB-3992-4E07-BF9F-754C1EBD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7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53DD-746B-4BFC-AB47-0FC4D4FA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AD5FC-66A2-47EE-B3DA-070114334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1C90B-5D24-4B25-96E1-EADB0F23A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F15E5-A6D3-427B-976F-E1E79128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22543-AF41-4402-BCFC-5B253B8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F7EDE-D405-475A-9726-D6D8D02C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BC13B-0880-4189-9DAE-87686341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1F326-890B-4E72-B43B-3488885B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DBD3B-AFD6-4FC7-B34E-2A34FD629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12A8-A02B-4725-8605-3FAA2EA6D3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11AC-CD1A-47FA-848B-63DFEC323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001C2-5D21-4BEC-81BA-A7419398E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777F-9572-4D8C-9666-0D35B730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A067-8631-4816-8FC5-C03540345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4800" b="1" dirty="0"/>
              <a:t>Valimisõiguse piiramise võimalikud ühiskondlikud ja poliitilised mõjud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0680F-8DF1-417E-B1DF-F368C3B5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20" y="397574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Ettekanne Riigikogu põhiseaduskomisjoni istungil 13.01.2025</a:t>
            </a:r>
          </a:p>
          <a:p>
            <a:endParaRPr lang="et-EE" dirty="0"/>
          </a:p>
          <a:p>
            <a:r>
              <a:rPr lang="et-EE" dirty="0"/>
              <a:t>Piret Ehin</a:t>
            </a:r>
          </a:p>
          <a:p>
            <a:r>
              <a:rPr lang="et-EE" dirty="0"/>
              <a:t>Johan Skytte poliitikauuringute instituut</a:t>
            </a:r>
          </a:p>
          <a:p>
            <a:r>
              <a:rPr lang="et-EE" dirty="0"/>
              <a:t>Tartu Ülikool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C48B-5217-456B-97F7-9EE1174F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6951" cy="978645"/>
          </a:xfrm>
        </p:spPr>
        <p:txBody>
          <a:bodyPr>
            <a:normAutofit fontScale="90000"/>
          </a:bodyPr>
          <a:lstStyle/>
          <a:p>
            <a:r>
              <a:rPr lang="et-EE" sz="3600" b="1" dirty="0"/>
              <a:t>Suhtumine Venemaa sõjategevusse Ukrainas kodakondsuse järgi </a:t>
            </a:r>
            <a:br>
              <a:rPr lang="et-EE" sz="3100" dirty="0"/>
            </a:br>
            <a:r>
              <a:rPr lang="et-EE" sz="2200" dirty="0"/>
              <a:t>(dets 2024, n=1260)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75A5D-5E12-4FE0-B5FC-EABCEEDD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8468"/>
            <a:ext cx="10246351" cy="1579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00D5CD-BA15-48F5-AF4D-039E19083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0" y="1781098"/>
            <a:ext cx="7664815" cy="1394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BAE8A-568F-436E-85AC-6316486B12DF}"/>
              </a:ext>
            </a:extLst>
          </p:cNvPr>
          <p:cNvSpPr txBox="1"/>
          <p:nvPr/>
        </p:nvSpPr>
        <p:spPr>
          <a:xfrm>
            <a:off x="9947082" y="5883966"/>
            <a:ext cx="224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Allikas: Riigikantselei avaliku arvamuse seireuuring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923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FACAB-8857-4724-BE65-6752474C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2" y="155050"/>
            <a:ext cx="9653420" cy="6427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969C3-5B88-456A-AF1A-F0E07FF329FB}"/>
              </a:ext>
            </a:extLst>
          </p:cNvPr>
          <p:cNvSpPr txBox="1"/>
          <p:nvPr/>
        </p:nvSpPr>
        <p:spPr>
          <a:xfrm>
            <a:off x="9947082" y="5883966"/>
            <a:ext cx="224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Allikas: Riigikantselei avaliku arvamuse seireuuring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36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7261E-2230-46C7-8C3D-AAFE3C9E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7" y="270346"/>
            <a:ext cx="10139034" cy="6281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6FC1D-B225-4683-904C-6083EAB060E5}"/>
              </a:ext>
            </a:extLst>
          </p:cNvPr>
          <p:cNvSpPr txBox="1"/>
          <p:nvPr/>
        </p:nvSpPr>
        <p:spPr>
          <a:xfrm>
            <a:off x="10225378" y="5883966"/>
            <a:ext cx="224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Allikas: Riigikantselei avaliku arvamuse seireuuring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987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12810-47F8-4B6A-93AB-BA87AF43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9" y="500925"/>
            <a:ext cx="10278344" cy="526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3F987-6649-44AC-A441-674BA9C22A04}"/>
              </a:ext>
            </a:extLst>
          </p:cNvPr>
          <p:cNvSpPr txBox="1"/>
          <p:nvPr/>
        </p:nvSpPr>
        <p:spPr>
          <a:xfrm>
            <a:off x="800431" y="5702793"/>
            <a:ext cx="1059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rgbClr val="FF0000"/>
                </a:solidFill>
              </a:rPr>
              <a:t>Viimasel kahel aastal on Eesti kodakondsuseta muu rahvuse esindajad rohkem valmis kaitsetegevuses osalema kui Eesti kodanikest muu rahvuse esindajad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4A84B-1DF2-40F4-AE09-4231D9EC83B9}"/>
              </a:ext>
            </a:extLst>
          </p:cNvPr>
          <p:cNvSpPr txBox="1"/>
          <p:nvPr/>
        </p:nvSpPr>
        <p:spPr>
          <a:xfrm>
            <a:off x="6368996" y="6349124"/>
            <a:ext cx="51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Avalik arvamus riigikaitsest 2024 (n=1200)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6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209A-4678-4AE6-A39D-A1D1EA55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/>
              <a:t>Geopoliitilised hoiakud rahvuse ja kodakondsuse lõikes </a:t>
            </a:r>
            <a:br>
              <a:rPr lang="et-EE" sz="3200" b="1" dirty="0"/>
            </a:br>
            <a:r>
              <a:rPr lang="et-EE" sz="2400" dirty="0"/>
              <a:t>(2022-2024, n=3356)</a:t>
            </a:r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78A0CF-1850-42BE-B9FC-14F22E63F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688580"/>
              </p:ext>
            </p:extLst>
          </p:nvPr>
        </p:nvGraphicFramePr>
        <p:xfrm>
          <a:off x="898498" y="1860549"/>
          <a:ext cx="8173940" cy="473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FCBC4F-D211-4086-9A68-5AF58678B4D7}"/>
              </a:ext>
            </a:extLst>
          </p:cNvPr>
          <p:cNvSpPr txBox="1"/>
          <p:nvPr/>
        </p:nvSpPr>
        <p:spPr>
          <a:xfrm>
            <a:off x="9549517" y="5907819"/>
            <a:ext cx="26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„Avalik arvamus riigikaitsest 2024“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B0E40-65BF-46BD-83AA-7F6633F202AF}"/>
              </a:ext>
            </a:extLst>
          </p:cNvPr>
          <p:cNvSpPr txBox="1"/>
          <p:nvPr/>
        </p:nvSpPr>
        <p:spPr>
          <a:xfrm>
            <a:off x="9310977" y="1995777"/>
            <a:ext cx="2642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Eestlaste toetus NATOle ja veendumus, et Venemaa on oht, on tugevamad kui venelastel.</a:t>
            </a:r>
          </a:p>
          <a:p>
            <a:endParaRPr lang="et-EE" dirty="0"/>
          </a:p>
          <a:p>
            <a:r>
              <a:rPr lang="et-EE" dirty="0"/>
              <a:t>Eesti venelaste geopoliitilised hoiakud ei sõltu kodakondsusest.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1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FF9-A5AF-4ABE-B979-2A5188B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/>
              <a:t>Kodakondsus ei ennusta Eesti venelaste toetust NATOsse kuulumisele </a:t>
            </a:r>
            <a:r>
              <a:rPr lang="et-EE" sz="3100" dirty="0"/>
              <a:t>(2022-2024, n=773)</a:t>
            </a:r>
            <a:endParaRPr lang="en-US" sz="31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531FEC-2893-4C15-B6CE-0EB6B9D06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014148"/>
              </p:ext>
            </p:extLst>
          </p:nvPr>
        </p:nvGraphicFramePr>
        <p:xfrm>
          <a:off x="1069135" y="1690688"/>
          <a:ext cx="6874218" cy="5033480"/>
        </p:xfrm>
        <a:graphic>
          <a:graphicData uri="http://schemas.openxmlformats.org/drawingml/2006/table">
            <a:tbl>
              <a:tblPr firstRow="1" firstCol="1" bandRow="1"/>
              <a:tblGrid>
                <a:gridCol w="3437109">
                  <a:extLst>
                    <a:ext uri="{9D8B030D-6E8A-4147-A177-3AD203B41FA5}">
                      <a16:colId xmlns:a16="http://schemas.microsoft.com/office/drawing/2014/main" val="1646775746"/>
                    </a:ext>
                  </a:extLst>
                </a:gridCol>
                <a:gridCol w="3437109">
                  <a:extLst>
                    <a:ext uri="{9D8B030D-6E8A-4147-A177-3AD203B41FA5}">
                      <a16:colId xmlns:a16="http://schemas.microsoft.com/office/drawing/2014/main" val="589602629"/>
                    </a:ext>
                  </a:extLst>
                </a:gridCol>
              </a:tblGrid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8091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Toetus NATOsse kuulumisele</a:t>
                      </a:r>
                      <a:endParaRPr lang="en-US" sz="1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800958"/>
                  </a:ext>
                </a:extLst>
              </a:tr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17200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Venemaa kodakondsus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671644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(0.127)</a:t>
                      </a:r>
                      <a:endParaRPr lang="en-US" sz="1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829722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Muu riigi kodakondsus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-0.320</a:t>
                      </a:r>
                      <a:endParaRPr lang="en-US" sz="1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61947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(0.380)</a:t>
                      </a:r>
                      <a:endParaRPr lang="en-US" sz="1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930627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Määratlemata kodakondsus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-0.387</a:t>
                      </a: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42937"/>
                  </a:ext>
                </a:extLst>
              </a:tr>
              <a:tr h="31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(0.139)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97636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onstant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2.695</a:t>
                      </a: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35887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(0.043)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409286"/>
                  </a:ext>
                </a:extLst>
              </a:tr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33371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7590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kohandatud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730876"/>
                  </a:ext>
                </a:extLst>
              </a:tr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57467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p&lt;0.05; </a:t>
                      </a: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p&lt;0.01; </a:t>
                      </a: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p&lt;0.001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507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16660A-2A30-488F-BB3F-DBA4209B5AC4}"/>
              </a:ext>
            </a:extLst>
          </p:cNvPr>
          <p:cNvSpPr txBox="1"/>
          <p:nvPr/>
        </p:nvSpPr>
        <p:spPr>
          <a:xfrm>
            <a:off x="8873656" y="2711395"/>
            <a:ext cx="2337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Määratlemata kodakondsus omab statistiliselt olulist negatiivset mõju NATO toetamisele (Venemaa kodakondsus mitte), kuid mudeli seletusvõime on äärmiselt madal.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FF9-A5AF-4ABE-B979-2A5188B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/>
              <a:t>Kodakondsuse </a:t>
            </a:r>
            <a:r>
              <a:rPr lang="et-EE" sz="3200" b="1"/>
              <a:t>mõju Venemaa-ohu </a:t>
            </a:r>
            <a:r>
              <a:rPr lang="et-EE" sz="3200" b="1" dirty="0"/>
              <a:t>tajumisele Eesti venelaste seas </a:t>
            </a:r>
            <a:r>
              <a:rPr lang="et-EE" sz="3100" dirty="0"/>
              <a:t>(2022-2024, n=789)</a:t>
            </a:r>
            <a:endParaRPr lang="en-US" sz="31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531FEC-2893-4C15-B6CE-0EB6B9D06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60077"/>
              </p:ext>
            </p:extLst>
          </p:nvPr>
        </p:nvGraphicFramePr>
        <p:xfrm>
          <a:off x="1013475" y="1316977"/>
          <a:ext cx="6929878" cy="5314468"/>
        </p:xfrm>
        <a:graphic>
          <a:graphicData uri="http://schemas.openxmlformats.org/drawingml/2006/table">
            <a:tbl>
              <a:tblPr firstRow="1" firstCol="1" bandRow="1"/>
              <a:tblGrid>
                <a:gridCol w="3464939">
                  <a:extLst>
                    <a:ext uri="{9D8B030D-6E8A-4147-A177-3AD203B41FA5}">
                      <a16:colId xmlns:a16="http://schemas.microsoft.com/office/drawing/2014/main" val="1646775746"/>
                    </a:ext>
                  </a:extLst>
                </a:gridCol>
                <a:gridCol w="3464939">
                  <a:extLst>
                    <a:ext uri="{9D8B030D-6E8A-4147-A177-3AD203B41FA5}">
                      <a16:colId xmlns:a16="http://schemas.microsoft.com/office/drawing/2014/main" val="589602629"/>
                    </a:ext>
                  </a:extLst>
                </a:gridCol>
              </a:tblGrid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8091"/>
                  </a:ext>
                </a:extLst>
              </a:tr>
              <a:tr h="34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Veendumus, et Venemaa kujutab naabritele ohtu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80095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17200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Venemaa kodakondsus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-0.081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671644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(0.092)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829722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Muu riigi kodakondsus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-0.242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61947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(0.282)</a:t>
                      </a:r>
                      <a:endParaRPr lang="et-EE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930627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Määratlemata kodakondsus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-0.407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42937"/>
                  </a:ext>
                </a:extLst>
              </a:tr>
              <a:tr h="31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(0.106)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97636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onstant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2.117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35887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(0.032)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409286"/>
                  </a:ext>
                </a:extLst>
              </a:tr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33371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7590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kohandatud</a:t>
                      </a: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en-US" sz="1800" kern="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t-EE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730876"/>
                  </a:ext>
                </a:extLst>
              </a:tr>
              <a:tr h="2075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kern="100" dirty="0">
                        <a:effectLst/>
                        <a:latin typeface="Aptos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57467"/>
                  </a:ext>
                </a:extLst>
              </a:tr>
              <a:tr h="2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p&lt;0.05; </a:t>
                      </a: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p&lt;0.01; </a:t>
                      </a:r>
                      <a:r>
                        <a:rPr lang="en-US" sz="1800" kern="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p&lt;0.001</a:t>
                      </a:r>
                      <a:endParaRPr lang="en-US" sz="1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910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507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4F29DE-2E5E-4126-AC01-1824A1C720CD}"/>
              </a:ext>
            </a:extLst>
          </p:cNvPr>
          <p:cNvSpPr txBox="1"/>
          <p:nvPr/>
        </p:nvSpPr>
        <p:spPr>
          <a:xfrm>
            <a:off x="8873656" y="2711395"/>
            <a:ext cx="2337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Määratlemata kodakondsusega isikud peavad Venemaad väiksema tõenäosusega julgeolekuohuks kui Eesti kodanikud. Mudeli seletusvõime on siiski väga madal.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E00F-F7E0-4F5F-A1AA-285E25A9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3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et-EE" sz="3600" b="1" dirty="0"/>
              <a:t>Institutsioonide usaldamine rahvuse ja kodakondsuse lõikes</a:t>
            </a:r>
            <a:br>
              <a:rPr lang="et-EE" sz="3100" dirty="0"/>
            </a:br>
            <a:r>
              <a:rPr lang="et-EE" sz="3100" dirty="0"/>
              <a:t>(2024 märts-aprill, n=1200)</a:t>
            </a:r>
            <a:endParaRPr lang="en-US" sz="3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230E49-BBD8-4755-827A-27A0320D0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402663"/>
              </p:ext>
            </p:extLst>
          </p:nvPr>
        </p:nvGraphicFramePr>
        <p:xfrm>
          <a:off x="838200" y="1073150"/>
          <a:ext cx="8689975" cy="562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B36245-FD13-4C31-B215-4F90E38874F5}"/>
              </a:ext>
            </a:extLst>
          </p:cNvPr>
          <p:cNvSpPr txBox="1"/>
          <p:nvPr/>
        </p:nvSpPr>
        <p:spPr>
          <a:xfrm>
            <a:off x="9549517" y="5907819"/>
            <a:ext cx="26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„Avalik arvamus riigikaitsest 2024“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67872-8AFC-423E-8CD0-45C7C96B57E0}"/>
              </a:ext>
            </a:extLst>
          </p:cNvPr>
          <p:cNvSpPr txBox="1"/>
          <p:nvPr/>
        </p:nvSpPr>
        <p:spPr>
          <a:xfrm>
            <a:off x="9939130" y="1160890"/>
            <a:ext cx="2075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Eestlased usaldavad venelastest enam presidenti ja (õigus)kaitse-struktuure.</a:t>
            </a:r>
          </a:p>
          <a:p>
            <a:endParaRPr lang="et-EE" dirty="0"/>
          </a:p>
          <a:p>
            <a:r>
              <a:rPr lang="et-EE" dirty="0"/>
              <a:t>Venelaste seas ei määra kodakondsus suhtumist institutsioonidesse.</a:t>
            </a:r>
          </a:p>
        </p:txBody>
      </p:sp>
    </p:spTree>
    <p:extLst>
      <p:ext uri="{BB962C8B-B14F-4D97-AF65-F5344CB8AC3E}">
        <p14:creationId xmlns:p14="http://schemas.microsoft.com/office/powerpoint/2010/main" val="31342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EDA71D-CCBB-480A-9C9E-956B19A0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13" y="1319080"/>
            <a:ext cx="9560809" cy="5387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85E744-8D1D-4DC2-9F73-E17087CA5C26}"/>
              </a:ext>
            </a:extLst>
          </p:cNvPr>
          <p:cNvSpPr/>
          <p:nvPr/>
        </p:nvSpPr>
        <p:spPr>
          <a:xfrm>
            <a:off x="7224794" y="6337392"/>
            <a:ext cx="493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Allikas: Eesti ühiskonna lõimumismonitooring 2023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FFD76-D4CD-45E8-9D18-2CBFAAD3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</p:spPr>
        <p:txBody>
          <a:bodyPr>
            <a:normAutofit/>
          </a:bodyPr>
          <a:lstStyle/>
          <a:p>
            <a:r>
              <a:rPr lang="et-EE" sz="3200" b="1" dirty="0"/>
              <a:t>Lõimumise määr ei sõltu kodakondsusest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644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B8D8-6293-4701-8FAE-1C1079F7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02832-C981-4A38-BFE3-26D5A545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6" y="-190832"/>
            <a:ext cx="10964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6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7D2B-892B-45C5-8250-00557847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Ettekande teemad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7CF5-9835-49C1-84D3-749D8F26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46850" cy="4821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/>
              <a:t>Martin Mölder ja Tõnis Saarts andsid 12.12.2024 istungil ülevaate valimisõiguse piiramise võimalikest ühiskondlikest mõjudest, tuginedes Euroopa Sotsiaaluuringu (2021), TÜ valimisuuringu (2021) ja lõimumismonitooringu (2023) andmetele.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Mida mul on lisada? Püüan vastata neljale küsimusele:</a:t>
            </a:r>
          </a:p>
          <a:p>
            <a:pPr marL="514350" indent="-514350">
              <a:buAutoNum type="arabicParenR"/>
            </a:pPr>
            <a:r>
              <a:rPr lang="et-EE" dirty="0"/>
              <a:t>Milline on kodakondsustsensuse mõju maakondade ja KOV üksuste kaupa? </a:t>
            </a:r>
          </a:p>
          <a:p>
            <a:pPr marL="514350" indent="-514350">
              <a:buAutoNum type="arabicParenR"/>
            </a:pPr>
            <a:r>
              <a:rPr lang="et-EE" dirty="0"/>
              <a:t>Kuidas on seotud rahvus, kodakondsus, (</a:t>
            </a:r>
            <a:r>
              <a:rPr lang="et-EE" dirty="0" err="1"/>
              <a:t>geo</a:t>
            </a:r>
            <a:r>
              <a:rPr lang="et-EE" dirty="0"/>
              <a:t>)poliitilised hoiakud ja lõimumine?</a:t>
            </a:r>
          </a:p>
          <a:p>
            <a:pPr marL="514350" indent="-514350">
              <a:buAutoNum type="arabicParenR"/>
            </a:pPr>
            <a:r>
              <a:rPr lang="et-EE" dirty="0"/>
              <a:t>Milline on Vene-Ukraina sõja mõju Eesti elanike hoiakutele ja rahvussuhetele?</a:t>
            </a:r>
          </a:p>
          <a:p>
            <a:pPr marL="514350" indent="-514350">
              <a:buAutoNum type="arabicParenR"/>
            </a:pPr>
            <a:r>
              <a:rPr lang="et-EE" dirty="0"/>
              <a:t>Kuidas on seotud kodakondsus ja ideoloogiline enesemääratlus?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Tuginen Statistikaameti andmetele ja küsitlusandmetele (Riigikantselei avaliku arvamuse seireuuringud (2022-2024), Eesti ühiskonna lõimumismonitooring (2021 ja 2023), „Avalik arvamus riigikaitsest“(2022-2024)</a:t>
            </a:r>
          </a:p>
          <a:p>
            <a:pPr marL="514350" indent="-514350">
              <a:buAutoNum type="arabicParenR"/>
            </a:pP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E213-1152-4159-A9C4-887D6568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Kodakondsus ja ideoloogiline enesemääratlus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A804-351C-4931-BE0A-208586A1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Eesti kodanike seas on Venemaa kodanikega võrreldes rohkem neid, kes määratlevad end selgelt parem- või vasakpoolsena</a:t>
            </a:r>
          </a:p>
          <a:p>
            <a:pPr lvl="1"/>
            <a:r>
              <a:rPr lang="et-EE" dirty="0"/>
              <a:t>Kodakondsustsensuse rakendamisega suureneb selge enesemääratlusega valijate osakaal KOV valimistel, parem-vasak polariseerumine pisut tugevneb</a:t>
            </a:r>
          </a:p>
          <a:p>
            <a:r>
              <a:rPr lang="et-EE" dirty="0"/>
              <a:t>Eesti kodanike seas on Venemaa kodanikega võrreldes rohkem liberaalsete vaadetega inimesi</a:t>
            </a:r>
          </a:p>
          <a:p>
            <a:pPr lvl="1"/>
            <a:r>
              <a:rPr lang="et-EE" dirty="0"/>
              <a:t>Kodakondsustsensuse rakendamine suurendab liberaalsete vaadetega valijate osakaalu KOV valimistel</a:t>
            </a:r>
          </a:p>
        </p:txBody>
      </p:sp>
    </p:spTree>
    <p:extLst>
      <p:ext uri="{BB962C8B-B14F-4D97-AF65-F5344CB8AC3E}">
        <p14:creationId xmlns:p14="http://schemas.microsoft.com/office/powerpoint/2010/main" val="29879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FA0522-368A-4B82-8BE1-4B6F39A9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274168"/>
            <a:ext cx="10289953" cy="3822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3D256-2FD6-4A33-94C8-F046C533D878}"/>
              </a:ext>
            </a:extLst>
          </p:cNvPr>
          <p:cNvSpPr txBox="1"/>
          <p:nvPr/>
        </p:nvSpPr>
        <p:spPr>
          <a:xfrm>
            <a:off x="6281531" y="5891917"/>
            <a:ext cx="52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Eesti ühiskonna lõimumismonitooring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83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4DFD8-9C40-4EBB-B99C-6683EE0B7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7" y="1450053"/>
            <a:ext cx="10026594" cy="3407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6C65E-2081-4E80-9492-D88010415059}"/>
              </a:ext>
            </a:extLst>
          </p:cNvPr>
          <p:cNvSpPr txBox="1"/>
          <p:nvPr/>
        </p:nvSpPr>
        <p:spPr>
          <a:xfrm>
            <a:off x="6281531" y="5891917"/>
            <a:ext cx="52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Eesti ühiskonna lõimumismonitooring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BB8A-882D-43A6-8F1B-1BA1EFBE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Kokkuvõttes: kodakondsustsensus…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D2C0-6A0A-40E1-BCF5-BB1C5677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51" y="1566408"/>
            <a:ext cx="11219290" cy="5088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/>
              <a:t>… mõjutab enim Ida-Viru linnu ja võib süvendada Eesti riigi vastaseid hoiakuid Ida-Virumaal; võib langetada valimisaktiivsust ning suurendada toetust äärmuslikele jõududele (võõrandumine, kibestumine, „solidaarsus-osavõtmatus“);</a:t>
            </a:r>
          </a:p>
          <a:p>
            <a:pPr marL="0" indent="0">
              <a:buNone/>
            </a:pPr>
            <a:r>
              <a:rPr lang="et-EE" dirty="0"/>
              <a:t>…jätab valimisõiguseta lisaks Venemaa kodanikele ka paljude teiste riikide kodanikud (sh Ukraina kodanikud; sh sõjapõgenikud, kes paiksusnõudele lähitulevikus võiksid vastata);</a:t>
            </a:r>
          </a:p>
          <a:p>
            <a:pPr marL="0" indent="0">
              <a:buNone/>
            </a:pPr>
            <a:r>
              <a:rPr lang="et-EE" dirty="0"/>
              <a:t>…suurendab nende valijate osakaalu, kes toetavad Eesti kuulumist ELi ja NATOsse ning mõistavad hukka Venemaa agressiooni Ukrainas;</a:t>
            </a:r>
          </a:p>
          <a:p>
            <a:pPr marL="0" indent="0">
              <a:buNone/>
            </a:pPr>
            <a:r>
              <a:rPr lang="et-EE" dirty="0"/>
              <a:t>…suurendab liberaalsete vaadetega valijate osakaalu KOV valimistel;</a:t>
            </a:r>
          </a:p>
          <a:p>
            <a:pPr marL="0" indent="0">
              <a:buNone/>
            </a:pPr>
            <a:r>
              <a:rPr lang="et-EE" dirty="0"/>
              <a:t>…suurendab nende valijate osakaalu, kes määratlevad end selgelt parem- või vasakpoolsena; </a:t>
            </a:r>
          </a:p>
          <a:p>
            <a:pPr marL="0" indent="0">
              <a:buNone/>
            </a:pPr>
            <a:r>
              <a:rPr lang="et-EE" dirty="0"/>
              <a:t>…suurendab nende valijate osakaalu, kes jälgivad ja usaldavad Eesti peamisi meediakanaleid;</a:t>
            </a:r>
          </a:p>
          <a:p>
            <a:pPr marL="0" indent="0">
              <a:buNone/>
            </a:pPr>
            <a:r>
              <a:rPr lang="et-EE" dirty="0"/>
              <a:t>… võtab valimisõiguse Venemaa kodanikelt, kelle poliitilised hoiakud keskmiselt ei erine oluliselt Eesti kodanikest venelaste hoiakutest;</a:t>
            </a:r>
          </a:p>
          <a:p>
            <a:pPr marL="0" indent="0">
              <a:buNone/>
            </a:pPr>
            <a:r>
              <a:rPr lang="et-EE" dirty="0"/>
              <a:t>… jätab valimisõiguse alles määratlemata kodakondsusega isikutele, kelle usaldus Eesti ja Lääne institutsioonide vastu on madalam kui Venemaa kodanikel;</a:t>
            </a:r>
          </a:p>
          <a:p>
            <a:pPr marL="0" indent="0">
              <a:buNone/>
            </a:pPr>
            <a:r>
              <a:rPr lang="et-EE" dirty="0"/>
              <a:t>…lööb väga erinevate vaadetega Eesti elanikke ühe vitsaga;</a:t>
            </a:r>
          </a:p>
          <a:p>
            <a:pPr marL="0" indent="0">
              <a:buNone/>
            </a:pPr>
            <a:r>
              <a:rPr lang="et-EE" dirty="0"/>
              <a:t>…võib omada soovimatuid pikaajalisi mõjusid (sh Ukraina kodanike mittekvalifitseerumine)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6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28EC7-1EC8-406E-9D87-FEA9126C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32" y="1356239"/>
            <a:ext cx="6177879" cy="55017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36493D-08A1-409D-823C-B72F7447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" y="365125"/>
            <a:ext cx="11107310" cy="867327"/>
          </a:xfrm>
        </p:spPr>
        <p:txBody>
          <a:bodyPr>
            <a:noAutofit/>
          </a:bodyPr>
          <a:lstStyle/>
          <a:p>
            <a:r>
              <a:rPr lang="et-EE" sz="3200" b="1" dirty="0"/>
              <a:t>Kodakondsustsensuse mõju maakondade lõikes </a:t>
            </a:r>
            <a:br>
              <a:rPr lang="et-EE" sz="3200" b="1" dirty="0"/>
            </a:br>
            <a:r>
              <a:rPr lang="et-EE" sz="2000" dirty="0"/>
              <a:t>(kõik elanikud, 01.01.2024, arvestamata vanust ja pikaajalise elamisloa olemasolu)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35F72-819C-47D1-8E2B-9910DA4B03F1}"/>
              </a:ext>
            </a:extLst>
          </p:cNvPr>
          <p:cNvSpPr txBox="1"/>
          <p:nvPr/>
        </p:nvSpPr>
        <p:spPr>
          <a:xfrm>
            <a:off x="7855889" y="1356239"/>
            <a:ext cx="3562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Kogu Eestis ei täidaks kodakondsustsensuse nõudeid  umbes 12 % elanikest, </a:t>
            </a:r>
          </a:p>
          <a:p>
            <a:r>
              <a:rPr lang="et-EE" dirty="0"/>
              <a:t>Ida-Virumaal umbes 30%, </a:t>
            </a:r>
          </a:p>
          <a:p>
            <a:r>
              <a:rPr lang="et-EE" dirty="0"/>
              <a:t>Harjumaal ligi 15%.</a:t>
            </a:r>
          </a:p>
          <a:p>
            <a:endParaRPr lang="et-EE" dirty="0"/>
          </a:p>
          <a:p>
            <a:r>
              <a:rPr lang="et-EE" dirty="0"/>
              <a:t>13 maakonnas on kodakondsusnõudele mittevastavate elanike osakaal alla 10% (sh 8 maakonnas alla 5%)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3333E-C35E-4EE5-8C41-EF5644240625}"/>
              </a:ext>
            </a:extLst>
          </p:cNvPr>
          <p:cNvSpPr txBox="1"/>
          <p:nvPr/>
        </p:nvSpPr>
        <p:spPr>
          <a:xfrm>
            <a:off x="8658970" y="6209969"/>
            <a:ext cx="32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Statistikaamet (RV069U)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5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DBF0-95C5-46CA-AAA2-A46A87D1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2" y="365126"/>
            <a:ext cx="11656612" cy="692398"/>
          </a:xfrm>
        </p:spPr>
        <p:txBody>
          <a:bodyPr>
            <a:noAutofit/>
          </a:bodyPr>
          <a:lstStyle/>
          <a:p>
            <a:r>
              <a:rPr lang="et-EE" sz="3200" b="1" dirty="0"/>
              <a:t>Kodakondsustsensuse mõju Harjumaa KOV üksuste lõikes </a:t>
            </a:r>
            <a:br>
              <a:rPr lang="et-EE" sz="3100" dirty="0"/>
            </a:br>
            <a:r>
              <a:rPr lang="et-EE" sz="3100" dirty="0"/>
              <a:t>(</a:t>
            </a:r>
            <a:r>
              <a:rPr lang="et-EE" sz="2000" dirty="0"/>
              <a:t>kõik elanikud, 01.01.2024, arvestamata vanust ja pikaajalise elamisloa olemasolu)</a:t>
            </a: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8F8898-895F-42A5-8F08-CAAE9B748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689754"/>
              </p:ext>
            </p:extLst>
          </p:nvPr>
        </p:nvGraphicFramePr>
        <p:xfrm>
          <a:off x="1606163" y="1057524"/>
          <a:ext cx="6504195" cy="580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59D0D1-CEC8-448F-BE67-F1C19D3429A2}"/>
              </a:ext>
            </a:extLst>
          </p:cNvPr>
          <p:cNvSpPr txBox="1"/>
          <p:nvPr/>
        </p:nvSpPr>
        <p:spPr>
          <a:xfrm>
            <a:off x="8468139" y="1391478"/>
            <a:ext cx="3339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Tallinnas ei vasta kodakondsustsensuse nõuetele umbes 17% elanikest. Vähem kui pooled neist on Vene Föderatsiooni kodanikud.</a:t>
            </a:r>
          </a:p>
          <a:p>
            <a:endParaRPr lang="et-EE" dirty="0"/>
          </a:p>
          <a:p>
            <a:r>
              <a:rPr lang="et-EE" dirty="0"/>
              <a:t>Loksal ja Maardus ei vasta kodakondsustsensuse tingimustele vastavalt 27% ja 24% elanikest.</a:t>
            </a:r>
          </a:p>
          <a:p>
            <a:endParaRPr lang="et-E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C93BA-478A-40DA-9D8A-00383509FF4F}"/>
              </a:ext>
            </a:extLst>
          </p:cNvPr>
          <p:cNvSpPr txBox="1"/>
          <p:nvPr/>
        </p:nvSpPr>
        <p:spPr>
          <a:xfrm>
            <a:off x="8658970" y="6209969"/>
            <a:ext cx="32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Statistikaamet (RV068)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3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766D-D65A-4B14-9859-10798B95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6" y="254443"/>
            <a:ext cx="11722873" cy="1041620"/>
          </a:xfrm>
        </p:spPr>
        <p:txBody>
          <a:bodyPr>
            <a:normAutofit/>
          </a:bodyPr>
          <a:lstStyle/>
          <a:p>
            <a:r>
              <a:rPr lang="et-EE" sz="3200" b="1" dirty="0"/>
              <a:t>Kodakondsustsensuse</a:t>
            </a:r>
            <a:r>
              <a:rPr lang="et-EE" sz="3100" b="1" dirty="0"/>
              <a:t> </a:t>
            </a:r>
            <a:r>
              <a:rPr lang="et-EE" sz="3200" b="1" dirty="0"/>
              <a:t>mõju Ida-Virumaa KOV üksuste lõikes </a:t>
            </a:r>
            <a:br>
              <a:rPr lang="et-EE" sz="3100" dirty="0"/>
            </a:br>
            <a:r>
              <a:rPr lang="et-EE" sz="2200" dirty="0"/>
              <a:t>(kõik elanikud, 01.01.2024, arvestamata vanust ja pikaajalise elamisloa olemasolu)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06369-A91F-43B0-821C-286D59C3EAEC}"/>
              </a:ext>
            </a:extLst>
          </p:cNvPr>
          <p:cNvSpPr txBox="1"/>
          <p:nvPr/>
        </p:nvSpPr>
        <p:spPr>
          <a:xfrm>
            <a:off x="8690776" y="1506895"/>
            <a:ext cx="32600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Kodakondsustsensuse tingimustele ei vasta </a:t>
            </a:r>
          </a:p>
          <a:p>
            <a:r>
              <a:rPr lang="et-EE" dirty="0"/>
              <a:t>Sillamäe linnas umbes 42% elanikest, Narvas 36% ja</a:t>
            </a:r>
          </a:p>
          <a:p>
            <a:r>
              <a:rPr lang="et-EE" dirty="0"/>
              <a:t>Narva-Jõesuus 28%.</a:t>
            </a:r>
          </a:p>
          <a:p>
            <a:endParaRPr lang="et-EE" dirty="0"/>
          </a:p>
          <a:p>
            <a:r>
              <a:rPr lang="et-EE" dirty="0"/>
              <a:t>Neis KOV üksustes on (üle-eestiliselt) suurim nende elanike osakaal, kes reaalselt kaotavad valimisõiguse (sest valdavalt on tegu valimisealiste alaliste elanikega).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AA47D-B947-4E34-B20D-DC353FEC3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6" y="1660935"/>
            <a:ext cx="7521935" cy="4521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9607A-EC6A-481B-9B31-11B89B1294B1}"/>
              </a:ext>
            </a:extLst>
          </p:cNvPr>
          <p:cNvSpPr txBox="1"/>
          <p:nvPr/>
        </p:nvSpPr>
        <p:spPr>
          <a:xfrm>
            <a:off x="8698727" y="6308209"/>
            <a:ext cx="32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Statistikaamet (RV068)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A977-9CFE-4C2B-8E99-DEF2A506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/>
              <a:t>Ukraina, Valgevene ja Venemaa kodanike arv Eestis </a:t>
            </a:r>
            <a:r>
              <a:rPr lang="et-EE" sz="3200" dirty="0"/>
              <a:t>(01.01.2024)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96EFA-A358-4D9E-9BCD-D1D3E968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7" y="2356982"/>
            <a:ext cx="6901733" cy="2684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16A99-D6B2-4AEB-A8B3-8E412A4FB496}"/>
              </a:ext>
            </a:extLst>
          </p:cNvPr>
          <p:cNvSpPr txBox="1"/>
          <p:nvPr/>
        </p:nvSpPr>
        <p:spPr>
          <a:xfrm>
            <a:off x="8786191" y="6090699"/>
            <a:ext cx="340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Statistikaamet (</a:t>
            </a:r>
            <a:r>
              <a:rPr lang="en-US" dirty="0"/>
              <a:t>RV069U</a:t>
            </a:r>
            <a:r>
              <a:rPr lang="et-EE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4133-8722-4C89-B0A2-24F714F1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>
            <a:normAutofit/>
          </a:bodyPr>
          <a:lstStyle/>
          <a:p>
            <a:r>
              <a:rPr lang="et-EE" sz="3200" b="1" dirty="0"/>
              <a:t>Rahvus, kodakondsus, (</a:t>
            </a:r>
            <a:r>
              <a:rPr lang="et-EE" sz="3200" b="1" dirty="0" err="1"/>
              <a:t>geo</a:t>
            </a:r>
            <a:r>
              <a:rPr lang="et-EE" sz="3200" b="1" dirty="0"/>
              <a:t>)poliitilised hoiakud ja lõimumine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8D510-C2DB-4BF8-944E-93F7E678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650"/>
            <a:ext cx="10659386" cy="5096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b="1" dirty="0"/>
              <a:t>Geopoliitilised hoiakud:</a:t>
            </a:r>
          </a:p>
          <a:p>
            <a:r>
              <a:rPr lang="et-EE" dirty="0"/>
              <a:t>tugev rahvuspõhine (etniline) lõhe: suhtumine NATO liikmelisusse, Venemaa tajumine julgeolekuohuna, valmidus Ukrainat toetada</a:t>
            </a:r>
          </a:p>
          <a:p>
            <a:r>
              <a:rPr lang="et-EE" dirty="0"/>
              <a:t>venekeelne elanikkond sisemiselt polariseerunud, kuid meelsus ei jookse kodakondsuse piire mööda</a:t>
            </a:r>
          </a:p>
          <a:p>
            <a:pPr marL="0" indent="0">
              <a:buNone/>
            </a:pPr>
            <a:r>
              <a:rPr lang="et-EE" b="1" dirty="0"/>
              <a:t>Usaldus Eesti poliitiliste institutsioonide vastu: </a:t>
            </a:r>
          </a:p>
          <a:p>
            <a:r>
              <a:rPr lang="et-EE" dirty="0"/>
              <a:t>eestlaste seas on usaldus mõnevõrra kõrgem kui venelaste seas, eriti presidendi, kaitseväe, kaitseliidu vastu. </a:t>
            </a:r>
          </a:p>
          <a:p>
            <a:r>
              <a:rPr lang="et-EE" dirty="0"/>
              <a:t>rahvus ei mõjuta usaldust Riigikogu, KOV, kohtusüsteemi vastu</a:t>
            </a:r>
          </a:p>
          <a:p>
            <a:r>
              <a:rPr lang="et-EE" dirty="0"/>
              <a:t>venelaste seas ei sõltu usaldus kodakondsusest</a:t>
            </a:r>
          </a:p>
          <a:p>
            <a:pPr marL="0" indent="0">
              <a:buNone/>
            </a:pPr>
            <a:r>
              <a:rPr lang="et-EE" b="1" dirty="0"/>
              <a:t>Lõimumine:</a:t>
            </a:r>
          </a:p>
          <a:p>
            <a:r>
              <a:rPr lang="et-EE" dirty="0"/>
              <a:t>venelaste hulgas ei mõjuta kodakondsus lõimumise taset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/>
          </a:p>
          <a:p>
            <a:pPr lvl="1"/>
            <a:endParaRPr lang="et-EE" dirty="0"/>
          </a:p>
          <a:p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86036-3F81-4AA3-BF88-4CA77715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" y="405517"/>
            <a:ext cx="9923804" cy="5557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B3449-BA0F-46E2-A4B5-B2515D7FFEF3}"/>
              </a:ext>
            </a:extLst>
          </p:cNvPr>
          <p:cNvSpPr txBox="1"/>
          <p:nvPr/>
        </p:nvSpPr>
        <p:spPr>
          <a:xfrm>
            <a:off x="9947082" y="5883966"/>
            <a:ext cx="224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Allikas: Riigikantselei avaliku arvamuse seireuuring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703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C630D-51DC-4EDB-9674-3FD69D4B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0" y="79513"/>
            <a:ext cx="9446165" cy="6459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76574-C5DF-4266-B5B5-76FA9CD90336}"/>
              </a:ext>
            </a:extLst>
          </p:cNvPr>
          <p:cNvSpPr txBox="1"/>
          <p:nvPr/>
        </p:nvSpPr>
        <p:spPr>
          <a:xfrm>
            <a:off x="9947082" y="5883966"/>
            <a:ext cx="224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Allikas: Riigikantselei avaliku arvamuse seireuuring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616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EE2D368179944A96030C9DF4258B08" ma:contentTypeVersion="17" ma:contentTypeDescription="Loo uus dokument" ma:contentTypeScope="" ma:versionID="a6710b6b5e59047c1e312701307a2691">
  <xsd:schema xmlns:xsd="http://www.w3.org/2001/XMLSchema" xmlns:xs="http://www.w3.org/2001/XMLSchema" xmlns:p="http://schemas.microsoft.com/office/2006/metadata/properties" xmlns:ns3="86845b03-0f3b-4a7f-821b-79667c4a110e" xmlns:ns4="a001dd9a-9a7c-4c03-a6a9-982141b625a7" targetNamespace="http://schemas.microsoft.com/office/2006/metadata/properties" ma:root="true" ma:fieldsID="18431199be6a09e3c6b99039e0a5b5a7" ns3:_="" ns4:_="">
    <xsd:import namespace="86845b03-0f3b-4a7f-821b-79667c4a110e"/>
    <xsd:import namespace="a001dd9a-9a7c-4c03-a6a9-982141b62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45b03-0f3b-4a7f-821b-79667c4a1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1dd9a-9a7c-4c03-a6a9-982141b62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3A1559-C715-4AB9-B5E0-4DB655A71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845b03-0f3b-4a7f-821b-79667c4a110e"/>
    <ds:schemaRef ds:uri="a001dd9a-9a7c-4c03-a6a9-982141b62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EB9A0-02EC-4CF2-9202-6781EA4509F0}">
  <ds:schemaRefs>
    <ds:schemaRef ds:uri="http://purl.org/dc/elements/1.1/"/>
    <ds:schemaRef ds:uri="a001dd9a-9a7c-4c03-a6a9-982141b625a7"/>
    <ds:schemaRef ds:uri="http://schemas.microsoft.com/office/2006/documentManagement/types"/>
    <ds:schemaRef ds:uri="http://schemas.microsoft.com/office/2006/metadata/properties"/>
    <ds:schemaRef ds:uri="http://purl.org/dc/terms/"/>
    <ds:schemaRef ds:uri="86845b03-0f3b-4a7f-821b-79667c4a110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0B73F6-D4F7-4829-A230-1B51E623B5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1032</Words>
  <Application>Microsoft Office PowerPoint</Application>
  <PresentationFormat>Laiekraan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Times New Roman</vt:lpstr>
      <vt:lpstr>Office Theme</vt:lpstr>
      <vt:lpstr>Valimisõiguse piiramise võimalikud ühiskondlikud ja poliitilised mõjud</vt:lpstr>
      <vt:lpstr>Ettekande teemad</vt:lpstr>
      <vt:lpstr>Kodakondsustsensuse mõju maakondade lõikes  (kõik elanikud, 01.01.2024, arvestamata vanust ja pikaajalise elamisloa olemasolu)</vt:lpstr>
      <vt:lpstr>Kodakondsustsensuse mõju Harjumaa KOV üksuste lõikes  (kõik elanikud, 01.01.2024, arvestamata vanust ja pikaajalise elamisloa olemasolu)</vt:lpstr>
      <vt:lpstr>Kodakondsustsensuse mõju Ida-Virumaa KOV üksuste lõikes  (kõik elanikud, 01.01.2024, arvestamata vanust ja pikaajalise elamisloa olemasolu)</vt:lpstr>
      <vt:lpstr>Ukraina, Valgevene ja Venemaa kodanike arv Eestis (01.01.2024) </vt:lpstr>
      <vt:lpstr>Rahvus, kodakondsus, (geo)poliitilised hoiakud ja lõimumine</vt:lpstr>
      <vt:lpstr>PowerPointi esitlus</vt:lpstr>
      <vt:lpstr>PowerPointi esitlus</vt:lpstr>
      <vt:lpstr>Suhtumine Venemaa sõjategevusse Ukrainas kodakondsuse järgi  (dets 2024, n=1260)</vt:lpstr>
      <vt:lpstr>PowerPointi esitlus</vt:lpstr>
      <vt:lpstr>PowerPointi esitlus</vt:lpstr>
      <vt:lpstr>PowerPointi esitlus</vt:lpstr>
      <vt:lpstr>Geopoliitilised hoiakud rahvuse ja kodakondsuse lõikes  (2022-2024, n=3356)</vt:lpstr>
      <vt:lpstr>Kodakondsus ei ennusta Eesti venelaste toetust NATOsse kuulumisele (2022-2024, n=773)</vt:lpstr>
      <vt:lpstr>Kodakondsuse mõju Venemaa-ohu tajumisele Eesti venelaste seas (2022-2024, n=789)</vt:lpstr>
      <vt:lpstr>Institutsioonide usaldamine rahvuse ja kodakondsuse lõikes (2024 märts-aprill, n=1200)</vt:lpstr>
      <vt:lpstr>Lõimumise määr ei sõltu kodakondsusest</vt:lpstr>
      <vt:lpstr>PowerPointi esitlus</vt:lpstr>
      <vt:lpstr>Kodakondsus ja ideoloogiline enesemääratlus</vt:lpstr>
      <vt:lpstr>PowerPointi esitlus</vt:lpstr>
      <vt:lpstr>PowerPointi esitlus</vt:lpstr>
      <vt:lpstr>Kokkuvõttes: kodakondsustsensus…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Piret Ehin</dc:creator>
  <cp:lastModifiedBy>Helin Leichter</cp:lastModifiedBy>
  <cp:revision>54</cp:revision>
  <dcterms:created xsi:type="dcterms:W3CDTF">2025-01-12T15:14:47Z</dcterms:created>
  <dcterms:modified xsi:type="dcterms:W3CDTF">2025-01-13T08:16:38Z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0x01010021EE2D368179944A96030C9DF4258B08</vt:lpwstr>
  </property>
</Properties>
</file>