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16"/>
  </p:notesMasterIdLst>
  <p:sldIdLst>
    <p:sldId id="706" r:id="rId5"/>
    <p:sldId id="296" r:id="rId6"/>
    <p:sldId id="716" r:id="rId7"/>
    <p:sldId id="717" r:id="rId8"/>
    <p:sldId id="719" r:id="rId9"/>
    <p:sldId id="718" r:id="rId10"/>
    <p:sldId id="723" r:id="rId11"/>
    <p:sldId id="725" r:id="rId12"/>
    <p:sldId id="724" r:id="rId13"/>
    <p:sldId id="720" r:id="rId14"/>
    <p:sldId id="710" r:id="rId15"/>
  </p:sldIdLst>
  <p:sldSz cx="12192000" cy="6858000"/>
  <p:notesSz cx="6669088" cy="97536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56" autoAdjust="0"/>
  </p:normalViewPr>
  <p:slideViewPr>
    <p:cSldViewPr snapToGrid="0">
      <p:cViewPr varScale="1">
        <p:scale>
          <a:sx n="92" d="100"/>
          <a:sy n="92" d="100"/>
        </p:scale>
        <p:origin x="1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8B9B1-6569-4B01-9FB9-3590681C6CB3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0B9948-5659-4FE1-B56E-40B877270634}">
      <dgm:prSet custT="1"/>
      <dgm:spPr/>
      <dgm:t>
        <a:bodyPr/>
        <a:lstStyle/>
        <a:p>
          <a:r>
            <a:rPr lang="et-EE" sz="3600" b="1" dirty="0">
              <a:latin typeface="Arial Narrow" panose="020B0606020202030204" pitchFamily="34" charset="0"/>
            </a:rPr>
            <a:t>Probleem</a:t>
          </a:r>
          <a:r>
            <a:rPr lang="et-EE" sz="3600" dirty="0">
              <a:latin typeface="Arial Narrow" panose="020B0606020202030204" pitchFamily="34" charset="0"/>
            </a:rPr>
            <a:t> </a:t>
          </a:r>
          <a:endParaRPr lang="en-US" sz="3600" dirty="0">
            <a:latin typeface="Arial Narrow" panose="020B0606020202030204" pitchFamily="34" charset="0"/>
          </a:endParaRPr>
        </a:p>
      </dgm:t>
    </dgm:pt>
    <dgm:pt modelId="{D20552AC-BFBB-4E13-B29A-4D7A103171D9}" type="parTrans" cxnId="{EFCF9C76-06C6-4CF4-B390-316699CD1AE9}">
      <dgm:prSet/>
      <dgm:spPr/>
      <dgm:t>
        <a:bodyPr/>
        <a:lstStyle/>
        <a:p>
          <a:endParaRPr lang="en-US"/>
        </a:p>
      </dgm:t>
    </dgm:pt>
    <dgm:pt modelId="{3C9C5765-5145-4DFD-B014-42BF17E02AA9}" type="sibTrans" cxnId="{EFCF9C76-06C6-4CF4-B390-316699CD1AE9}">
      <dgm:prSet/>
      <dgm:spPr/>
      <dgm:t>
        <a:bodyPr/>
        <a:lstStyle/>
        <a:p>
          <a:endParaRPr lang="en-US"/>
        </a:p>
      </dgm:t>
    </dgm:pt>
    <dgm:pt modelId="{9AFFD292-3EE5-40EB-842B-6461AA97F256}">
      <dgm:prSet custT="1"/>
      <dgm:spPr/>
      <dgm:t>
        <a:bodyPr/>
        <a:lstStyle/>
        <a:p>
          <a:r>
            <a:rPr lang="et-EE" sz="3600" b="1" dirty="0">
              <a:latin typeface="Arial Narrow" panose="020B0606020202030204" pitchFamily="34" charset="0"/>
            </a:rPr>
            <a:t>Kaitseb elu</a:t>
          </a:r>
          <a:endParaRPr lang="en-US" sz="3600" b="1" dirty="0">
            <a:latin typeface="Arial Narrow" panose="020B0606020202030204" pitchFamily="34" charset="0"/>
          </a:endParaRPr>
        </a:p>
      </dgm:t>
    </dgm:pt>
    <dgm:pt modelId="{7661907E-CE4B-46F9-B789-917943D0DFBD}" type="parTrans" cxnId="{DF38BD05-3EB6-4627-B719-B7E0C13F8FA9}">
      <dgm:prSet/>
      <dgm:spPr/>
      <dgm:t>
        <a:bodyPr/>
        <a:lstStyle/>
        <a:p>
          <a:endParaRPr lang="en-US"/>
        </a:p>
      </dgm:t>
    </dgm:pt>
    <dgm:pt modelId="{407821DB-1295-4F7C-8128-5EBB18753A5C}" type="sibTrans" cxnId="{DF38BD05-3EB6-4627-B719-B7E0C13F8FA9}">
      <dgm:prSet/>
      <dgm:spPr/>
      <dgm:t>
        <a:bodyPr/>
        <a:lstStyle/>
        <a:p>
          <a:endParaRPr lang="en-US"/>
        </a:p>
      </dgm:t>
    </dgm:pt>
    <dgm:pt modelId="{1F9413AE-CC02-4B85-BBCC-D50D9DA42FD9}">
      <dgm:prSet custT="1"/>
      <dgm:spPr/>
      <dgm:t>
        <a:bodyPr/>
        <a:lstStyle/>
        <a:p>
          <a:r>
            <a:rPr lang="et-EE" sz="3600" b="1" dirty="0">
              <a:latin typeface="Arial Narrow" panose="020B0606020202030204" pitchFamily="34" charset="0"/>
            </a:rPr>
            <a:t>Võime pikaajalisus</a:t>
          </a:r>
          <a:endParaRPr lang="en-US" sz="3600" b="1" dirty="0">
            <a:latin typeface="Arial Narrow" panose="020B0606020202030204" pitchFamily="34" charset="0"/>
          </a:endParaRPr>
        </a:p>
      </dgm:t>
    </dgm:pt>
    <dgm:pt modelId="{2011411B-2AA9-4773-AAFA-84CC6596E7FB}" type="parTrans" cxnId="{45CB190F-9D93-43C6-8C58-D898127EE45B}">
      <dgm:prSet/>
      <dgm:spPr/>
      <dgm:t>
        <a:bodyPr/>
        <a:lstStyle/>
        <a:p>
          <a:endParaRPr lang="en-US"/>
        </a:p>
      </dgm:t>
    </dgm:pt>
    <dgm:pt modelId="{C1A4E31E-466B-4D9E-9813-B392237FAC20}" type="sibTrans" cxnId="{45CB190F-9D93-43C6-8C58-D898127EE45B}">
      <dgm:prSet/>
      <dgm:spPr/>
      <dgm:t>
        <a:bodyPr/>
        <a:lstStyle/>
        <a:p>
          <a:endParaRPr lang="en-US"/>
        </a:p>
      </dgm:t>
    </dgm:pt>
    <dgm:pt modelId="{0962792C-30E4-45DB-B122-12A58E38045E}">
      <dgm:prSet custT="1"/>
      <dgm:spPr/>
      <dgm:t>
        <a:bodyPr/>
        <a:lstStyle/>
        <a:p>
          <a:r>
            <a:rPr lang="et-EE" sz="3600" b="1" dirty="0">
              <a:latin typeface="Arial Narrow" panose="020B0606020202030204" pitchFamily="34" charset="0"/>
            </a:rPr>
            <a:t>Aegkriitilise tähtsusega</a:t>
          </a:r>
          <a:endParaRPr lang="en-US" sz="3600" b="1" dirty="0">
            <a:latin typeface="Arial Narrow" panose="020B0606020202030204" pitchFamily="34" charset="0"/>
          </a:endParaRPr>
        </a:p>
      </dgm:t>
    </dgm:pt>
    <dgm:pt modelId="{51D19BFB-C8A1-4292-95FC-A4B8109E3B01}" type="parTrans" cxnId="{0843D181-906E-4DDA-A6A3-78253D9A8142}">
      <dgm:prSet/>
      <dgm:spPr/>
      <dgm:t>
        <a:bodyPr/>
        <a:lstStyle/>
        <a:p>
          <a:endParaRPr lang="en-US"/>
        </a:p>
      </dgm:t>
    </dgm:pt>
    <dgm:pt modelId="{D3D4A611-80BA-42B7-977C-DDD44640126B}" type="sibTrans" cxnId="{0843D181-906E-4DDA-A6A3-78253D9A8142}">
      <dgm:prSet/>
      <dgm:spPr/>
      <dgm:t>
        <a:bodyPr/>
        <a:lstStyle/>
        <a:p>
          <a:endParaRPr lang="en-US"/>
        </a:p>
      </dgm:t>
    </dgm:pt>
    <dgm:pt modelId="{805F3995-8EDA-4706-8F63-915A6EAB6EF3}">
      <dgm:prSet custT="1"/>
      <dgm:spPr/>
      <dgm:t>
        <a:bodyPr anchor="ctr" anchorCtr="0"/>
        <a:lstStyle/>
        <a:p>
          <a:pPr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b="1" dirty="0">
              <a:latin typeface="Arial Narrow" panose="020B0606020202030204" pitchFamily="34" charset="0"/>
            </a:rPr>
            <a:t>Varjumine aitab kaitsta inimeste elu</a:t>
          </a:r>
          <a:r>
            <a:rPr lang="et-EE" sz="1800" dirty="0">
              <a:latin typeface="Arial Narrow" panose="020B0606020202030204" pitchFamily="34" charset="0"/>
            </a:rPr>
            <a:t> </a:t>
          </a:r>
          <a:endParaRPr lang="en-US" sz="1800" dirty="0">
            <a:latin typeface="Arial Narrow" panose="020B0606020202030204" pitchFamily="34" charset="0"/>
          </a:endParaRPr>
        </a:p>
      </dgm:t>
    </dgm:pt>
    <dgm:pt modelId="{B76CEB1B-5E3E-4F3A-9E99-0E1C2446E01F}" type="parTrans" cxnId="{2C7F5934-E45F-4033-9789-2D7F92F58DDE}">
      <dgm:prSet/>
      <dgm:spPr/>
      <dgm:t>
        <a:bodyPr/>
        <a:lstStyle/>
        <a:p>
          <a:endParaRPr lang="en-US"/>
        </a:p>
      </dgm:t>
    </dgm:pt>
    <dgm:pt modelId="{F39A5CAC-57E3-4540-9287-D885E20DF39C}" type="sibTrans" cxnId="{2C7F5934-E45F-4033-9789-2D7F92F58DDE}">
      <dgm:prSet/>
      <dgm:spPr/>
      <dgm:t>
        <a:bodyPr/>
        <a:lstStyle/>
        <a:p>
          <a:endParaRPr lang="en-US"/>
        </a:p>
      </dgm:t>
    </dgm:pt>
    <dgm:pt modelId="{310728C4-3534-42D4-AB24-DEBA812F501C}">
      <dgm:prSet custT="1"/>
      <dgm:spPr/>
      <dgm:t>
        <a:bodyPr anchor="ctr" anchorCtr="0"/>
        <a:lstStyle/>
        <a:p>
          <a:pPr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b="1" dirty="0">
              <a:latin typeface="Arial Narrow" panose="020B0606020202030204" pitchFamily="34" charset="0"/>
            </a:rPr>
            <a:t>Varjumisvõimekuse pikaajaline toimimine on oluline </a:t>
          </a:r>
          <a:endParaRPr lang="en-US" sz="1800" dirty="0">
            <a:latin typeface="Arial Narrow" panose="020B0606020202030204" pitchFamily="34" charset="0"/>
          </a:endParaRPr>
        </a:p>
      </dgm:t>
    </dgm:pt>
    <dgm:pt modelId="{A520A629-9A3B-4AE7-AF31-AD57B1A2FBAC}" type="parTrans" cxnId="{893938DC-F062-4A55-B37B-FF0F6D3FF857}">
      <dgm:prSet/>
      <dgm:spPr/>
      <dgm:t>
        <a:bodyPr/>
        <a:lstStyle/>
        <a:p>
          <a:endParaRPr lang="en-US"/>
        </a:p>
      </dgm:t>
    </dgm:pt>
    <dgm:pt modelId="{67A87FB4-478F-4AB6-9564-634ECC1619F6}" type="sibTrans" cxnId="{893938DC-F062-4A55-B37B-FF0F6D3FF857}">
      <dgm:prSet/>
      <dgm:spPr/>
      <dgm:t>
        <a:bodyPr/>
        <a:lstStyle/>
        <a:p>
          <a:endParaRPr lang="en-US"/>
        </a:p>
      </dgm:t>
    </dgm:pt>
    <dgm:pt modelId="{FF38B0EF-654C-4397-9577-22B4772E3705}">
      <dgm:prSet custT="1"/>
      <dgm:spPr/>
      <dgm:t>
        <a:bodyPr anchor="ctr" anchorCtr="0"/>
        <a:lstStyle/>
        <a:p>
          <a:pPr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b="1" dirty="0">
              <a:latin typeface="Arial Narrow" panose="020B0606020202030204" pitchFamily="34" charset="0"/>
            </a:rPr>
            <a:t>Aegkriitiliselt oluline, sest </a:t>
          </a:r>
          <a:r>
            <a:rPr lang="et-EE" sz="1800" b="0" dirty="0">
              <a:latin typeface="Arial Narrow" panose="020B0606020202030204" pitchFamily="34" charset="0"/>
            </a:rPr>
            <a:t>v</a:t>
          </a:r>
          <a:r>
            <a:rPr lang="et-EE" sz="1800" dirty="0">
              <a:latin typeface="Arial Narrow" panose="020B0606020202030204" pitchFamily="34" charset="0"/>
            </a:rPr>
            <a:t>arjumise puhul on </a:t>
          </a:r>
          <a:r>
            <a:rPr lang="et-EE" sz="1800" b="1" dirty="0">
              <a:latin typeface="Arial Narrow" panose="020B0606020202030204" pitchFamily="34" charset="0"/>
            </a:rPr>
            <a:t>kõige olulisem aeg</a:t>
          </a:r>
          <a:r>
            <a:rPr lang="et-EE" sz="1800" dirty="0">
              <a:latin typeface="Arial Narrow" panose="020B0606020202030204" pitchFamily="34" charset="0"/>
            </a:rPr>
            <a:t> </a:t>
          </a:r>
          <a:endParaRPr lang="en-US" sz="1800" dirty="0">
            <a:latin typeface="Arial Narrow" panose="020B0606020202030204" pitchFamily="34" charset="0"/>
          </a:endParaRPr>
        </a:p>
      </dgm:t>
    </dgm:pt>
    <dgm:pt modelId="{522CE344-8B1C-40BE-9170-423285504AAD}" type="parTrans" cxnId="{788DB3F6-2045-4C16-9C2A-888F189A8CC7}">
      <dgm:prSet/>
      <dgm:spPr/>
      <dgm:t>
        <a:bodyPr/>
        <a:lstStyle/>
        <a:p>
          <a:endParaRPr lang="en-US"/>
        </a:p>
      </dgm:t>
    </dgm:pt>
    <dgm:pt modelId="{0FFC25FF-AAD3-45A5-A764-1C29E57FDB69}" type="sibTrans" cxnId="{788DB3F6-2045-4C16-9C2A-888F189A8CC7}">
      <dgm:prSet/>
      <dgm:spPr/>
      <dgm:t>
        <a:bodyPr/>
        <a:lstStyle/>
        <a:p>
          <a:endParaRPr lang="en-US"/>
        </a:p>
      </dgm:t>
    </dgm:pt>
    <dgm:pt modelId="{C4D3D3CB-20C6-4495-9D71-03D415672996}">
      <dgm:prSet custT="1"/>
      <dgm:spPr/>
      <dgm:t>
        <a:bodyPr anchor="ctr" anchorCtr="0"/>
        <a:lstStyle/>
        <a:p>
          <a:pPr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dirty="0">
              <a:latin typeface="Arial Narrow" panose="020B0606020202030204" pitchFamily="34" charset="0"/>
            </a:rPr>
            <a:t>Eestil on vähemalt </a:t>
          </a:r>
          <a:r>
            <a:rPr lang="et-EE" sz="1800" b="1" dirty="0">
              <a:latin typeface="Arial Narrow" panose="020B0606020202030204" pitchFamily="34" charset="0"/>
            </a:rPr>
            <a:t>30-aastane võlg varjumisvõimes </a:t>
          </a:r>
          <a:r>
            <a:rPr lang="et-EE" sz="1800" dirty="0">
              <a:latin typeface="Arial Narrow" panose="020B0606020202030204" pitchFamily="34" charset="0"/>
            </a:rPr>
            <a:t>ja elanikkonnakaitses</a:t>
          </a:r>
          <a:endParaRPr lang="en-US" sz="1800" dirty="0">
            <a:latin typeface="Arial Narrow" panose="020B0606020202030204" pitchFamily="34" charset="0"/>
          </a:endParaRPr>
        </a:p>
      </dgm:t>
    </dgm:pt>
    <dgm:pt modelId="{3F7921E7-C45A-4E5D-BA19-856DFA97E32E}" type="parTrans" cxnId="{85956CD8-89BA-4D5F-A830-6FAEB81DBADF}">
      <dgm:prSet/>
      <dgm:spPr/>
      <dgm:t>
        <a:bodyPr/>
        <a:lstStyle/>
        <a:p>
          <a:endParaRPr lang="en-US"/>
        </a:p>
      </dgm:t>
    </dgm:pt>
    <dgm:pt modelId="{C59B4B90-C5FB-4B88-AC72-EB4096FE5489}" type="sibTrans" cxnId="{85956CD8-89BA-4D5F-A830-6FAEB81DBADF}">
      <dgm:prSet/>
      <dgm:spPr/>
      <dgm:t>
        <a:bodyPr/>
        <a:lstStyle/>
        <a:p>
          <a:endParaRPr lang="en-US"/>
        </a:p>
      </dgm:t>
    </dgm:pt>
    <dgm:pt modelId="{0A2EE357-9552-4D7B-8B31-B8BC275028E5}">
      <dgm:prSet custT="1"/>
      <dgm:spPr/>
      <dgm:t>
        <a:bodyPr anchor="ctr" anchorCtr="0"/>
        <a:lstStyle/>
        <a:p>
          <a:pPr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dirty="0">
              <a:latin typeface="Arial Narrow" panose="020B0606020202030204" pitchFamily="34" charset="0"/>
            </a:rPr>
            <a:t>Puudujääke turvalisuses, kaitses, vastupidavuses</a:t>
          </a:r>
          <a:endParaRPr lang="en-US" sz="1800" dirty="0">
            <a:latin typeface="Arial Narrow" panose="020B0606020202030204" pitchFamily="34" charset="0"/>
          </a:endParaRPr>
        </a:p>
      </dgm:t>
    </dgm:pt>
    <dgm:pt modelId="{7903D79E-C78A-474C-AB98-2C2707B0DABB}" type="parTrans" cxnId="{ACAB2307-6976-4A81-86AA-20226386F818}">
      <dgm:prSet/>
      <dgm:spPr/>
      <dgm:t>
        <a:bodyPr/>
        <a:lstStyle/>
        <a:p>
          <a:endParaRPr lang="en-US"/>
        </a:p>
      </dgm:t>
    </dgm:pt>
    <dgm:pt modelId="{784287A7-2CF2-4079-9794-3F8BD1F15865}" type="sibTrans" cxnId="{ACAB2307-6976-4A81-86AA-20226386F818}">
      <dgm:prSet/>
      <dgm:spPr/>
      <dgm:t>
        <a:bodyPr/>
        <a:lstStyle/>
        <a:p>
          <a:endParaRPr lang="en-US"/>
        </a:p>
      </dgm:t>
    </dgm:pt>
    <dgm:pt modelId="{7A91672E-3DD8-4427-A4A1-ED516835BD08}">
      <dgm:prSet custT="1"/>
      <dgm:spPr/>
      <dgm:t>
        <a:bodyPr anchor="ctr" anchorCtr="0"/>
        <a:lstStyle/>
        <a:p>
          <a:pPr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dirty="0">
              <a:latin typeface="Arial Narrow" panose="020B0606020202030204" pitchFamily="34" charset="0"/>
            </a:rPr>
            <a:t>Me ei saa rääkida varjumisest ja turvatundest, kui inimestel pole kohta kuhu varjuda</a:t>
          </a:r>
          <a:endParaRPr lang="en-US" sz="1800" dirty="0">
            <a:latin typeface="Arial Narrow" panose="020B0606020202030204" pitchFamily="34" charset="0"/>
          </a:endParaRPr>
        </a:p>
      </dgm:t>
    </dgm:pt>
    <dgm:pt modelId="{3C01A0BD-EACD-4904-AD26-9592F7A36E2F}" type="parTrans" cxnId="{4A2F1CC6-F745-4B95-9717-2951DB52FD26}">
      <dgm:prSet/>
      <dgm:spPr/>
      <dgm:t>
        <a:bodyPr/>
        <a:lstStyle/>
        <a:p>
          <a:endParaRPr lang="en-US"/>
        </a:p>
      </dgm:t>
    </dgm:pt>
    <dgm:pt modelId="{417328F9-E524-4D4F-8F30-E6B9B9124074}" type="sibTrans" cxnId="{4A2F1CC6-F745-4B95-9717-2951DB52FD26}">
      <dgm:prSet/>
      <dgm:spPr/>
      <dgm:t>
        <a:bodyPr/>
        <a:lstStyle/>
        <a:p>
          <a:endParaRPr lang="en-US"/>
        </a:p>
      </dgm:t>
    </dgm:pt>
    <dgm:pt modelId="{4BA8A86C-1A43-448C-87B3-411F87863BDB}">
      <dgm:prSet custT="1"/>
      <dgm:spPr/>
      <dgm:t>
        <a:bodyPr anchor="ctr" anchorCtr="0"/>
        <a:lstStyle/>
        <a:p>
          <a:pPr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dirty="0">
              <a:latin typeface="Arial Narrow" panose="020B0606020202030204" pitchFamily="34" charset="0"/>
            </a:rPr>
            <a:t>Kui varjumisvõimalused ei ole vastupidavad või need sootuks puuduvad, siis sõjaolukorras inimesed surevad </a:t>
          </a:r>
          <a:endParaRPr lang="en-US" sz="1800" dirty="0">
            <a:latin typeface="Arial Narrow" panose="020B0606020202030204" pitchFamily="34" charset="0"/>
          </a:endParaRPr>
        </a:p>
      </dgm:t>
    </dgm:pt>
    <dgm:pt modelId="{C37F0371-8935-47AB-AD9B-E61EC86F1919}" type="parTrans" cxnId="{D97AD5CD-BF1E-4F0D-9C7B-027C11E59C6A}">
      <dgm:prSet/>
      <dgm:spPr/>
      <dgm:t>
        <a:bodyPr/>
        <a:lstStyle/>
        <a:p>
          <a:endParaRPr lang="en-US"/>
        </a:p>
      </dgm:t>
    </dgm:pt>
    <dgm:pt modelId="{6D896EC7-64CC-429C-93D5-D0995CE44428}" type="sibTrans" cxnId="{D97AD5CD-BF1E-4F0D-9C7B-027C11E59C6A}">
      <dgm:prSet/>
      <dgm:spPr/>
      <dgm:t>
        <a:bodyPr/>
        <a:lstStyle/>
        <a:p>
          <a:endParaRPr lang="en-US"/>
        </a:p>
      </dgm:t>
    </dgm:pt>
    <dgm:pt modelId="{16B7C5C7-2326-419F-9EB3-45D24D48E55A}">
      <dgm:prSet custT="1"/>
      <dgm:spPr/>
      <dgm:t>
        <a:bodyPr anchor="ctr" anchorCtr="0"/>
        <a:lstStyle/>
        <a:p>
          <a:pPr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dirty="0">
              <a:latin typeface="Arial Narrow" panose="020B0606020202030204" pitchFamily="34" charset="0"/>
            </a:rPr>
            <a:t>Kiirelt varjumine on eluliselt oluline (sõjaline oht, looduskatastroofid)</a:t>
          </a:r>
          <a:endParaRPr lang="en-US" sz="1800" dirty="0">
            <a:latin typeface="Arial Narrow" panose="020B0606020202030204" pitchFamily="34" charset="0"/>
          </a:endParaRPr>
        </a:p>
      </dgm:t>
    </dgm:pt>
    <dgm:pt modelId="{F255F835-87EB-407E-8D29-641BE885391E}" type="parTrans" cxnId="{6631EA96-0BAB-47C8-B285-4725732E04ED}">
      <dgm:prSet/>
      <dgm:spPr/>
      <dgm:t>
        <a:bodyPr/>
        <a:lstStyle/>
        <a:p>
          <a:endParaRPr lang="en-US"/>
        </a:p>
      </dgm:t>
    </dgm:pt>
    <dgm:pt modelId="{87C65CAF-0990-4DE1-9A52-30434F989385}" type="sibTrans" cxnId="{6631EA96-0BAB-47C8-B285-4725732E04ED}">
      <dgm:prSet/>
      <dgm:spPr/>
      <dgm:t>
        <a:bodyPr/>
        <a:lstStyle/>
        <a:p>
          <a:endParaRPr lang="en-US"/>
        </a:p>
      </dgm:t>
    </dgm:pt>
    <dgm:pt modelId="{C21E8134-D6F9-46DC-8A9B-A602D6FD6206}">
      <dgm:prSet custT="1"/>
      <dgm:spPr/>
      <dgm:t>
        <a:bodyPr anchor="ctr" anchorCtr="0"/>
        <a:lstStyle/>
        <a:p>
          <a:pPr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dirty="0">
              <a:latin typeface="Arial Narrow" panose="020B0606020202030204" pitchFamily="34" charset="0"/>
            </a:rPr>
            <a:t>Pikaajalisem asumine on võimalik varjendis, varjumiskoht on ajutine</a:t>
          </a:r>
          <a:endParaRPr lang="en-US" sz="1800" dirty="0">
            <a:latin typeface="Arial Narrow" panose="020B0606020202030204" pitchFamily="34" charset="0"/>
          </a:endParaRPr>
        </a:p>
      </dgm:t>
    </dgm:pt>
    <dgm:pt modelId="{467E158C-22C2-423F-8A22-A57C418D27EA}" type="parTrans" cxnId="{1A44A2E5-0199-4488-87CE-F956362AC16F}">
      <dgm:prSet/>
      <dgm:spPr/>
      <dgm:t>
        <a:bodyPr/>
        <a:lstStyle/>
        <a:p>
          <a:endParaRPr lang="en-US"/>
        </a:p>
      </dgm:t>
    </dgm:pt>
    <dgm:pt modelId="{9E12A63B-8005-46BE-9DE4-1037D907DC09}" type="sibTrans" cxnId="{1A44A2E5-0199-4488-87CE-F956362AC16F}">
      <dgm:prSet/>
      <dgm:spPr/>
      <dgm:t>
        <a:bodyPr/>
        <a:lstStyle/>
        <a:p>
          <a:endParaRPr lang="en-US"/>
        </a:p>
      </dgm:t>
    </dgm:pt>
    <dgm:pt modelId="{3D74F661-BE4A-4CDD-899B-240BBDD294EA}" type="pres">
      <dgm:prSet presAssocID="{E468B9B1-6569-4B01-9FB9-3590681C6CB3}" presName="Name0" presStyleCnt="0">
        <dgm:presLayoutVars>
          <dgm:dir/>
          <dgm:animLvl val="lvl"/>
          <dgm:resizeHandles/>
        </dgm:presLayoutVars>
      </dgm:prSet>
      <dgm:spPr/>
    </dgm:pt>
    <dgm:pt modelId="{9B15EFC6-A487-4E84-92A4-FAAB65886958}" type="pres">
      <dgm:prSet presAssocID="{660B9948-5659-4FE1-B56E-40B877270634}" presName="linNode" presStyleCnt="0"/>
      <dgm:spPr/>
    </dgm:pt>
    <dgm:pt modelId="{B8AA9C67-B7BB-4D6D-8A1A-D9B48271114F}" type="pres">
      <dgm:prSet presAssocID="{660B9948-5659-4FE1-B56E-40B877270634}" presName="parentShp" presStyleLbl="node1" presStyleIdx="0" presStyleCnt="4" custLinFactNeighborX="74" custLinFactNeighborY="-2442">
        <dgm:presLayoutVars>
          <dgm:bulletEnabled val="1"/>
        </dgm:presLayoutVars>
      </dgm:prSet>
      <dgm:spPr/>
    </dgm:pt>
    <dgm:pt modelId="{C47920E9-1FA9-40FA-9872-A44F199917EC}" type="pres">
      <dgm:prSet presAssocID="{660B9948-5659-4FE1-B56E-40B877270634}" presName="childShp" presStyleLbl="bgAccFollowNode1" presStyleIdx="0" presStyleCnt="4">
        <dgm:presLayoutVars>
          <dgm:bulletEnabled val="1"/>
        </dgm:presLayoutVars>
      </dgm:prSet>
      <dgm:spPr/>
    </dgm:pt>
    <dgm:pt modelId="{5B67554A-7A1A-419C-8376-275E0112B2D2}" type="pres">
      <dgm:prSet presAssocID="{3C9C5765-5145-4DFD-B014-42BF17E02AA9}" presName="spacing" presStyleCnt="0"/>
      <dgm:spPr/>
    </dgm:pt>
    <dgm:pt modelId="{CAD2C0CE-C92A-4B0E-83DA-0DBE18A91D23}" type="pres">
      <dgm:prSet presAssocID="{9AFFD292-3EE5-40EB-842B-6461AA97F256}" presName="linNode" presStyleCnt="0"/>
      <dgm:spPr/>
    </dgm:pt>
    <dgm:pt modelId="{A41CEEFD-3808-47B7-BD3D-7804904A54A3}" type="pres">
      <dgm:prSet presAssocID="{9AFFD292-3EE5-40EB-842B-6461AA97F256}" presName="parentShp" presStyleLbl="node1" presStyleIdx="1" presStyleCnt="4">
        <dgm:presLayoutVars>
          <dgm:bulletEnabled val="1"/>
        </dgm:presLayoutVars>
      </dgm:prSet>
      <dgm:spPr/>
    </dgm:pt>
    <dgm:pt modelId="{F605899E-A1D5-4F57-B868-25B3BF79B18E}" type="pres">
      <dgm:prSet presAssocID="{9AFFD292-3EE5-40EB-842B-6461AA97F256}" presName="childShp" presStyleLbl="bgAccFollowNode1" presStyleIdx="1" presStyleCnt="4">
        <dgm:presLayoutVars>
          <dgm:bulletEnabled val="1"/>
        </dgm:presLayoutVars>
      </dgm:prSet>
      <dgm:spPr/>
    </dgm:pt>
    <dgm:pt modelId="{98D30611-3423-4E50-9BCA-E9043DDF351F}" type="pres">
      <dgm:prSet presAssocID="{407821DB-1295-4F7C-8128-5EBB18753A5C}" presName="spacing" presStyleCnt="0"/>
      <dgm:spPr/>
    </dgm:pt>
    <dgm:pt modelId="{6C95E86A-DEB4-42E6-825C-A0FDFC8F40DE}" type="pres">
      <dgm:prSet presAssocID="{1F9413AE-CC02-4B85-BBCC-D50D9DA42FD9}" presName="linNode" presStyleCnt="0"/>
      <dgm:spPr/>
    </dgm:pt>
    <dgm:pt modelId="{52ED9287-1937-4F76-95A5-BB7774281FB2}" type="pres">
      <dgm:prSet presAssocID="{1F9413AE-CC02-4B85-BBCC-D50D9DA42FD9}" presName="parentShp" presStyleLbl="node1" presStyleIdx="2" presStyleCnt="4" custScaleX="103192">
        <dgm:presLayoutVars>
          <dgm:bulletEnabled val="1"/>
        </dgm:presLayoutVars>
      </dgm:prSet>
      <dgm:spPr/>
    </dgm:pt>
    <dgm:pt modelId="{7A434CA3-8CD1-4E5B-82A1-B38057269504}" type="pres">
      <dgm:prSet presAssocID="{1F9413AE-CC02-4B85-BBCC-D50D9DA42FD9}" presName="childShp" presStyleLbl="bgAccFollowNode1" presStyleIdx="2" presStyleCnt="4" custScaleX="103346" custScaleY="116557">
        <dgm:presLayoutVars>
          <dgm:bulletEnabled val="1"/>
        </dgm:presLayoutVars>
      </dgm:prSet>
      <dgm:spPr/>
    </dgm:pt>
    <dgm:pt modelId="{D44F6E60-C090-4CC7-A95E-F59AD360FA4F}" type="pres">
      <dgm:prSet presAssocID="{C1A4E31E-466B-4D9E-9813-B392237FAC20}" presName="spacing" presStyleCnt="0"/>
      <dgm:spPr/>
    </dgm:pt>
    <dgm:pt modelId="{B34D58AF-A208-471A-94AF-C79138B8AA80}" type="pres">
      <dgm:prSet presAssocID="{0962792C-30E4-45DB-B122-12A58E38045E}" presName="linNode" presStyleCnt="0"/>
      <dgm:spPr/>
    </dgm:pt>
    <dgm:pt modelId="{5E3C9BA7-7A70-4108-9385-F84D36CD96F9}" type="pres">
      <dgm:prSet presAssocID="{0962792C-30E4-45DB-B122-12A58E38045E}" presName="parentShp" presStyleLbl="node1" presStyleIdx="3" presStyleCnt="4">
        <dgm:presLayoutVars>
          <dgm:bulletEnabled val="1"/>
        </dgm:presLayoutVars>
      </dgm:prSet>
      <dgm:spPr/>
    </dgm:pt>
    <dgm:pt modelId="{294E5575-D612-4B7A-BA9A-7AAE926FE091}" type="pres">
      <dgm:prSet presAssocID="{0962792C-30E4-45DB-B122-12A58E38045E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DF38BD05-3EB6-4627-B719-B7E0C13F8FA9}" srcId="{E468B9B1-6569-4B01-9FB9-3590681C6CB3}" destId="{9AFFD292-3EE5-40EB-842B-6461AA97F256}" srcOrd="1" destOrd="0" parTransId="{7661907E-CE4B-46F9-B789-917943D0DFBD}" sibTransId="{407821DB-1295-4F7C-8128-5EBB18753A5C}"/>
    <dgm:cxn modelId="{ACAB2307-6976-4A81-86AA-20226386F818}" srcId="{660B9948-5659-4FE1-B56E-40B877270634}" destId="{0A2EE357-9552-4D7B-8B31-B8BC275028E5}" srcOrd="1" destOrd="0" parTransId="{7903D79E-C78A-474C-AB98-2C2707B0DABB}" sibTransId="{784287A7-2CF2-4079-9794-3F8BD1F15865}"/>
    <dgm:cxn modelId="{45CB190F-9D93-43C6-8C58-D898127EE45B}" srcId="{E468B9B1-6569-4B01-9FB9-3590681C6CB3}" destId="{1F9413AE-CC02-4B85-BBCC-D50D9DA42FD9}" srcOrd="2" destOrd="0" parTransId="{2011411B-2AA9-4773-AAFA-84CC6596E7FB}" sibTransId="{C1A4E31E-466B-4D9E-9813-B392237FAC20}"/>
    <dgm:cxn modelId="{0F3C581B-4EBC-4327-97DE-DA63CD037FAE}" type="presOf" srcId="{0A2EE357-9552-4D7B-8B31-B8BC275028E5}" destId="{C47920E9-1FA9-40FA-9872-A44F199917EC}" srcOrd="0" destOrd="1" presId="urn:microsoft.com/office/officeart/2005/8/layout/vList6"/>
    <dgm:cxn modelId="{C2C49321-0509-476E-86EF-33F6BB456897}" type="presOf" srcId="{C4D3D3CB-20C6-4495-9D71-03D415672996}" destId="{C47920E9-1FA9-40FA-9872-A44F199917EC}" srcOrd="0" destOrd="0" presId="urn:microsoft.com/office/officeart/2005/8/layout/vList6"/>
    <dgm:cxn modelId="{2C7F5934-E45F-4033-9789-2D7F92F58DDE}" srcId="{9AFFD292-3EE5-40EB-842B-6461AA97F256}" destId="{805F3995-8EDA-4706-8F63-915A6EAB6EF3}" srcOrd="0" destOrd="0" parTransId="{B76CEB1B-5E3E-4F3A-9E99-0E1C2446E01F}" sibTransId="{F39A5CAC-57E3-4540-9287-D885E20DF39C}"/>
    <dgm:cxn modelId="{4C23275B-08DA-469F-8DD3-A2E669AC1FD9}" type="presOf" srcId="{7A91672E-3DD8-4427-A4A1-ED516835BD08}" destId="{F605899E-A1D5-4F57-B868-25B3BF79B18E}" srcOrd="0" destOrd="1" presId="urn:microsoft.com/office/officeart/2005/8/layout/vList6"/>
    <dgm:cxn modelId="{4D13E273-3A5C-42A9-95B8-0D002915F65D}" type="presOf" srcId="{4BA8A86C-1A43-448C-87B3-411F87863BDB}" destId="{7A434CA3-8CD1-4E5B-82A1-B38057269504}" srcOrd="0" destOrd="1" presId="urn:microsoft.com/office/officeart/2005/8/layout/vList6"/>
    <dgm:cxn modelId="{EFCF9C76-06C6-4CF4-B390-316699CD1AE9}" srcId="{E468B9B1-6569-4B01-9FB9-3590681C6CB3}" destId="{660B9948-5659-4FE1-B56E-40B877270634}" srcOrd="0" destOrd="0" parTransId="{D20552AC-BFBB-4E13-B29A-4D7A103171D9}" sibTransId="{3C9C5765-5145-4DFD-B014-42BF17E02AA9}"/>
    <dgm:cxn modelId="{25B0B678-78A6-402D-8E20-70BB561E6BE8}" type="presOf" srcId="{16B7C5C7-2326-419F-9EB3-45D24D48E55A}" destId="{294E5575-D612-4B7A-BA9A-7AAE926FE091}" srcOrd="0" destOrd="1" presId="urn:microsoft.com/office/officeart/2005/8/layout/vList6"/>
    <dgm:cxn modelId="{0843D181-906E-4DDA-A6A3-78253D9A8142}" srcId="{E468B9B1-6569-4B01-9FB9-3590681C6CB3}" destId="{0962792C-30E4-45DB-B122-12A58E38045E}" srcOrd="3" destOrd="0" parTransId="{51D19BFB-C8A1-4292-95FC-A4B8109E3B01}" sibTransId="{D3D4A611-80BA-42B7-977C-DDD44640126B}"/>
    <dgm:cxn modelId="{E6A9CC89-422E-4BE1-9BA0-B9BCBFAA32DA}" type="presOf" srcId="{C21E8134-D6F9-46DC-8A9B-A602D6FD6206}" destId="{7A434CA3-8CD1-4E5B-82A1-B38057269504}" srcOrd="0" destOrd="2" presId="urn:microsoft.com/office/officeart/2005/8/layout/vList6"/>
    <dgm:cxn modelId="{18C1E589-4AA8-4935-9A26-92160E5E6A78}" type="presOf" srcId="{310728C4-3534-42D4-AB24-DEBA812F501C}" destId="{7A434CA3-8CD1-4E5B-82A1-B38057269504}" srcOrd="0" destOrd="0" presId="urn:microsoft.com/office/officeart/2005/8/layout/vList6"/>
    <dgm:cxn modelId="{A042E893-40E4-40C3-90A6-69C4FD5FF8A5}" type="presOf" srcId="{E468B9B1-6569-4B01-9FB9-3590681C6CB3}" destId="{3D74F661-BE4A-4CDD-899B-240BBDD294EA}" srcOrd="0" destOrd="0" presId="urn:microsoft.com/office/officeart/2005/8/layout/vList6"/>
    <dgm:cxn modelId="{6631EA96-0BAB-47C8-B285-4725732E04ED}" srcId="{0962792C-30E4-45DB-B122-12A58E38045E}" destId="{16B7C5C7-2326-419F-9EB3-45D24D48E55A}" srcOrd="1" destOrd="0" parTransId="{F255F835-87EB-407E-8D29-641BE885391E}" sibTransId="{87C65CAF-0990-4DE1-9A52-30434F989385}"/>
    <dgm:cxn modelId="{1B31CDA2-226B-416D-89D4-738C2E4C6387}" type="presOf" srcId="{805F3995-8EDA-4706-8F63-915A6EAB6EF3}" destId="{F605899E-A1D5-4F57-B868-25B3BF79B18E}" srcOrd="0" destOrd="0" presId="urn:microsoft.com/office/officeart/2005/8/layout/vList6"/>
    <dgm:cxn modelId="{CBED6FB4-967B-4913-94A7-DEF6852BA025}" type="presOf" srcId="{9AFFD292-3EE5-40EB-842B-6461AA97F256}" destId="{A41CEEFD-3808-47B7-BD3D-7804904A54A3}" srcOrd="0" destOrd="0" presId="urn:microsoft.com/office/officeart/2005/8/layout/vList6"/>
    <dgm:cxn modelId="{4A2F1CC6-F745-4B95-9717-2951DB52FD26}" srcId="{9AFFD292-3EE5-40EB-842B-6461AA97F256}" destId="{7A91672E-3DD8-4427-A4A1-ED516835BD08}" srcOrd="1" destOrd="0" parTransId="{3C01A0BD-EACD-4904-AD26-9592F7A36E2F}" sibTransId="{417328F9-E524-4D4F-8F30-E6B9B9124074}"/>
    <dgm:cxn modelId="{D97AD5CD-BF1E-4F0D-9C7B-027C11E59C6A}" srcId="{1F9413AE-CC02-4B85-BBCC-D50D9DA42FD9}" destId="{4BA8A86C-1A43-448C-87B3-411F87863BDB}" srcOrd="1" destOrd="0" parTransId="{C37F0371-8935-47AB-AD9B-E61EC86F1919}" sibTransId="{6D896EC7-64CC-429C-93D5-D0995CE44428}"/>
    <dgm:cxn modelId="{5A6923D2-B172-49AF-BC61-E0A91C694D5F}" type="presOf" srcId="{FF38B0EF-654C-4397-9577-22B4772E3705}" destId="{294E5575-D612-4B7A-BA9A-7AAE926FE091}" srcOrd="0" destOrd="0" presId="urn:microsoft.com/office/officeart/2005/8/layout/vList6"/>
    <dgm:cxn modelId="{85956CD8-89BA-4D5F-A830-6FAEB81DBADF}" srcId="{660B9948-5659-4FE1-B56E-40B877270634}" destId="{C4D3D3CB-20C6-4495-9D71-03D415672996}" srcOrd="0" destOrd="0" parTransId="{3F7921E7-C45A-4E5D-BA19-856DFA97E32E}" sibTransId="{C59B4B90-C5FB-4B88-AC72-EB4096FE5489}"/>
    <dgm:cxn modelId="{893938DC-F062-4A55-B37B-FF0F6D3FF857}" srcId="{1F9413AE-CC02-4B85-BBCC-D50D9DA42FD9}" destId="{310728C4-3534-42D4-AB24-DEBA812F501C}" srcOrd="0" destOrd="0" parTransId="{A520A629-9A3B-4AE7-AF31-AD57B1A2FBAC}" sibTransId="{67A87FB4-478F-4AB6-9564-634ECC1619F6}"/>
    <dgm:cxn modelId="{1F2339E3-008C-46AE-B5F2-AD715E3D7030}" type="presOf" srcId="{0962792C-30E4-45DB-B122-12A58E38045E}" destId="{5E3C9BA7-7A70-4108-9385-F84D36CD96F9}" srcOrd="0" destOrd="0" presId="urn:microsoft.com/office/officeart/2005/8/layout/vList6"/>
    <dgm:cxn modelId="{1A44A2E5-0199-4488-87CE-F956362AC16F}" srcId="{1F9413AE-CC02-4B85-BBCC-D50D9DA42FD9}" destId="{C21E8134-D6F9-46DC-8A9B-A602D6FD6206}" srcOrd="2" destOrd="0" parTransId="{467E158C-22C2-423F-8A22-A57C418D27EA}" sibTransId="{9E12A63B-8005-46BE-9DE4-1037D907DC09}"/>
    <dgm:cxn modelId="{788DB3F6-2045-4C16-9C2A-888F189A8CC7}" srcId="{0962792C-30E4-45DB-B122-12A58E38045E}" destId="{FF38B0EF-654C-4397-9577-22B4772E3705}" srcOrd="0" destOrd="0" parTransId="{522CE344-8B1C-40BE-9170-423285504AAD}" sibTransId="{0FFC25FF-AAD3-45A5-A764-1C29E57FDB69}"/>
    <dgm:cxn modelId="{A05B15FA-8A73-4D83-8478-7BDA15DAEFC4}" type="presOf" srcId="{660B9948-5659-4FE1-B56E-40B877270634}" destId="{B8AA9C67-B7BB-4D6D-8A1A-D9B48271114F}" srcOrd="0" destOrd="0" presId="urn:microsoft.com/office/officeart/2005/8/layout/vList6"/>
    <dgm:cxn modelId="{6BE8F1FD-F5AF-493F-B2F1-C7911533706C}" type="presOf" srcId="{1F9413AE-CC02-4B85-BBCC-D50D9DA42FD9}" destId="{52ED9287-1937-4F76-95A5-BB7774281FB2}" srcOrd="0" destOrd="0" presId="urn:microsoft.com/office/officeart/2005/8/layout/vList6"/>
    <dgm:cxn modelId="{0D602909-2B64-4F2A-AD80-394CC94A1F21}" type="presParOf" srcId="{3D74F661-BE4A-4CDD-899B-240BBDD294EA}" destId="{9B15EFC6-A487-4E84-92A4-FAAB65886958}" srcOrd="0" destOrd="0" presId="urn:microsoft.com/office/officeart/2005/8/layout/vList6"/>
    <dgm:cxn modelId="{1BE364F2-A249-4E77-B56A-67FB0C957F41}" type="presParOf" srcId="{9B15EFC6-A487-4E84-92A4-FAAB65886958}" destId="{B8AA9C67-B7BB-4D6D-8A1A-D9B48271114F}" srcOrd="0" destOrd="0" presId="urn:microsoft.com/office/officeart/2005/8/layout/vList6"/>
    <dgm:cxn modelId="{B474E16E-DF52-4DAD-9979-8FFD812B09EF}" type="presParOf" srcId="{9B15EFC6-A487-4E84-92A4-FAAB65886958}" destId="{C47920E9-1FA9-40FA-9872-A44F199917EC}" srcOrd="1" destOrd="0" presId="urn:microsoft.com/office/officeart/2005/8/layout/vList6"/>
    <dgm:cxn modelId="{1EAAF8E1-D400-40D6-9B59-51FA2ADB7BAE}" type="presParOf" srcId="{3D74F661-BE4A-4CDD-899B-240BBDD294EA}" destId="{5B67554A-7A1A-419C-8376-275E0112B2D2}" srcOrd="1" destOrd="0" presId="urn:microsoft.com/office/officeart/2005/8/layout/vList6"/>
    <dgm:cxn modelId="{BA54C776-D516-4120-933B-43C6F5ED9F47}" type="presParOf" srcId="{3D74F661-BE4A-4CDD-899B-240BBDD294EA}" destId="{CAD2C0CE-C92A-4B0E-83DA-0DBE18A91D23}" srcOrd="2" destOrd="0" presId="urn:microsoft.com/office/officeart/2005/8/layout/vList6"/>
    <dgm:cxn modelId="{838494BA-D54F-4373-98B4-24C827ED7FD9}" type="presParOf" srcId="{CAD2C0CE-C92A-4B0E-83DA-0DBE18A91D23}" destId="{A41CEEFD-3808-47B7-BD3D-7804904A54A3}" srcOrd="0" destOrd="0" presId="urn:microsoft.com/office/officeart/2005/8/layout/vList6"/>
    <dgm:cxn modelId="{9FA5666A-3B8A-49D3-8BD1-957BBF7EF412}" type="presParOf" srcId="{CAD2C0CE-C92A-4B0E-83DA-0DBE18A91D23}" destId="{F605899E-A1D5-4F57-B868-25B3BF79B18E}" srcOrd="1" destOrd="0" presId="urn:microsoft.com/office/officeart/2005/8/layout/vList6"/>
    <dgm:cxn modelId="{D89C5278-0B7C-48B9-A588-7CB59442467F}" type="presParOf" srcId="{3D74F661-BE4A-4CDD-899B-240BBDD294EA}" destId="{98D30611-3423-4E50-9BCA-E9043DDF351F}" srcOrd="3" destOrd="0" presId="urn:microsoft.com/office/officeart/2005/8/layout/vList6"/>
    <dgm:cxn modelId="{3CE76630-0694-4061-9F82-1F3ABF819F0E}" type="presParOf" srcId="{3D74F661-BE4A-4CDD-899B-240BBDD294EA}" destId="{6C95E86A-DEB4-42E6-825C-A0FDFC8F40DE}" srcOrd="4" destOrd="0" presId="urn:microsoft.com/office/officeart/2005/8/layout/vList6"/>
    <dgm:cxn modelId="{D71CF74A-782B-4DE8-BB2C-4186237E0EA6}" type="presParOf" srcId="{6C95E86A-DEB4-42E6-825C-A0FDFC8F40DE}" destId="{52ED9287-1937-4F76-95A5-BB7774281FB2}" srcOrd="0" destOrd="0" presId="urn:microsoft.com/office/officeart/2005/8/layout/vList6"/>
    <dgm:cxn modelId="{4431CE2F-B613-40DE-8D7D-2CFE4D7649C9}" type="presParOf" srcId="{6C95E86A-DEB4-42E6-825C-A0FDFC8F40DE}" destId="{7A434CA3-8CD1-4E5B-82A1-B38057269504}" srcOrd="1" destOrd="0" presId="urn:microsoft.com/office/officeart/2005/8/layout/vList6"/>
    <dgm:cxn modelId="{54122DC8-85B5-4E0F-BD1C-E6B3EFFF82FC}" type="presParOf" srcId="{3D74F661-BE4A-4CDD-899B-240BBDD294EA}" destId="{D44F6E60-C090-4CC7-A95E-F59AD360FA4F}" srcOrd="5" destOrd="0" presId="urn:microsoft.com/office/officeart/2005/8/layout/vList6"/>
    <dgm:cxn modelId="{11A295C6-B108-48A2-9539-8D08513851F7}" type="presParOf" srcId="{3D74F661-BE4A-4CDD-899B-240BBDD294EA}" destId="{B34D58AF-A208-471A-94AF-C79138B8AA80}" srcOrd="6" destOrd="0" presId="urn:microsoft.com/office/officeart/2005/8/layout/vList6"/>
    <dgm:cxn modelId="{0C1516DB-B2B3-4527-95EC-67E1834D5C21}" type="presParOf" srcId="{B34D58AF-A208-471A-94AF-C79138B8AA80}" destId="{5E3C9BA7-7A70-4108-9385-F84D36CD96F9}" srcOrd="0" destOrd="0" presId="urn:microsoft.com/office/officeart/2005/8/layout/vList6"/>
    <dgm:cxn modelId="{9D38900A-F090-44B9-A3CA-6F9ED7AC1B43}" type="presParOf" srcId="{B34D58AF-A208-471A-94AF-C79138B8AA80}" destId="{294E5575-D612-4B7A-BA9A-7AAE926FE0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920E9-1FA9-40FA-9872-A44F199917EC}">
      <dsp:nvSpPr>
        <dsp:cNvPr id="0" name=""/>
        <dsp:cNvSpPr/>
      </dsp:nvSpPr>
      <dsp:spPr>
        <a:xfrm>
          <a:off x="4266677" y="684"/>
          <a:ext cx="6400015" cy="11698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kern="1200" dirty="0">
              <a:latin typeface="Arial Narrow" panose="020B0606020202030204" pitchFamily="34" charset="0"/>
            </a:rPr>
            <a:t>Eestil on vähemalt </a:t>
          </a:r>
          <a:r>
            <a:rPr lang="et-EE" sz="1800" b="1" kern="1200" dirty="0">
              <a:latin typeface="Arial Narrow" panose="020B0606020202030204" pitchFamily="34" charset="0"/>
            </a:rPr>
            <a:t>30-aastane võlg varjumisvõimes </a:t>
          </a:r>
          <a:r>
            <a:rPr lang="et-EE" sz="1800" kern="1200" dirty="0">
              <a:latin typeface="Arial Narrow" panose="020B0606020202030204" pitchFamily="34" charset="0"/>
            </a:rPr>
            <a:t>ja elanikkonnakaitses</a:t>
          </a:r>
          <a:endParaRPr lang="en-US" sz="1800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kern="1200" dirty="0">
              <a:latin typeface="Arial Narrow" panose="020B0606020202030204" pitchFamily="34" charset="0"/>
            </a:rPr>
            <a:t>Puudujääke turvalisuses, kaitses, vastupidavuses</a:t>
          </a:r>
          <a:endParaRPr lang="en-US" sz="1800" kern="1200" dirty="0">
            <a:latin typeface="Arial Narrow" panose="020B0606020202030204" pitchFamily="34" charset="0"/>
          </a:endParaRPr>
        </a:p>
      </dsp:txBody>
      <dsp:txXfrm>
        <a:off x="4266677" y="146921"/>
        <a:ext cx="5961305" cy="877420"/>
      </dsp:txXfrm>
    </dsp:sp>
    <dsp:sp modelId="{B8AA9C67-B7BB-4D6D-8A1A-D9B48271114F}">
      <dsp:nvSpPr>
        <dsp:cNvPr id="0" name=""/>
        <dsp:cNvSpPr/>
      </dsp:nvSpPr>
      <dsp:spPr>
        <a:xfrm>
          <a:off x="4736" y="0"/>
          <a:ext cx="4266677" cy="1169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600" b="1" kern="1200" dirty="0">
              <a:latin typeface="Arial Narrow" panose="020B0606020202030204" pitchFamily="34" charset="0"/>
            </a:rPr>
            <a:t>Probleem</a:t>
          </a:r>
          <a:r>
            <a:rPr lang="et-EE" sz="3600" kern="1200" dirty="0">
              <a:latin typeface="Arial Narrow" panose="020B0606020202030204" pitchFamily="34" charset="0"/>
            </a:rPr>
            <a:t> </a:t>
          </a:r>
          <a:endParaRPr lang="en-US" sz="3600" kern="1200" dirty="0">
            <a:latin typeface="Arial Narrow" panose="020B0606020202030204" pitchFamily="34" charset="0"/>
          </a:endParaRPr>
        </a:p>
      </dsp:txBody>
      <dsp:txXfrm>
        <a:off x="61846" y="57110"/>
        <a:ext cx="4152457" cy="1055674"/>
      </dsp:txXfrm>
    </dsp:sp>
    <dsp:sp modelId="{F605899E-A1D5-4F57-B868-25B3BF79B18E}">
      <dsp:nvSpPr>
        <dsp:cNvPr id="0" name=""/>
        <dsp:cNvSpPr/>
      </dsp:nvSpPr>
      <dsp:spPr>
        <a:xfrm>
          <a:off x="4266677" y="1287568"/>
          <a:ext cx="6400015" cy="11698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b="1" kern="1200" dirty="0">
              <a:latin typeface="Arial Narrow" panose="020B0606020202030204" pitchFamily="34" charset="0"/>
            </a:rPr>
            <a:t>Varjumine aitab kaitsta inimeste elu</a:t>
          </a:r>
          <a:r>
            <a:rPr lang="et-EE" sz="1800" kern="1200" dirty="0">
              <a:latin typeface="Arial Narrow" panose="020B0606020202030204" pitchFamily="34" charset="0"/>
            </a:rPr>
            <a:t> </a:t>
          </a:r>
          <a:endParaRPr lang="en-US" sz="1800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kern="1200" dirty="0">
              <a:latin typeface="Arial Narrow" panose="020B0606020202030204" pitchFamily="34" charset="0"/>
            </a:rPr>
            <a:t>Me ei saa rääkida varjumisest ja turvatundest, kui inimestel pole kohta kuhu varjuda</a:t>
          </a:r>
          <a:endParaRPr lang="en-US" sz="1800" kern="1200" dirty="0">
            <a:latin typeface="Arial Narrow" panose="020B0606020202030204" pitchFamily="34" charset="0"/>
          </a:endParaRPr>
        </a:p>
      </dsp:txBody>
      <dsp:txXfrm>
        <a:off x="4266677" y="1433805"/>
        <a:ext cx="5961305" cy="877420"/>
      </dsp:txXfrm>
    </dsp:sp>
    <dsp:sp modelId="{A41CEEFD-3808-47B7-BD3D-7804904A54A3}">
      <dsp:nvSpPr>
        <dsp:cNvPr id="0" name=""/>
        <dsp:cNvSpPr/>
      </dsp:nvSpPr>
      <dsp:spPr>
        <a:xfrm>
          <a:off x="0" y="1287568"/>
          <a:ext cx="4266677" cy="1169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600" b="1" kern="1200" dirty="0">
              <a:latin typeface="Arial Narrow" panose="020B0606020202030204" pitchFamily="34" charset="0"/>
            </a:rPr>
            <a:t>Kaitseb elu</a:t>
          </a:r>
          <a:endParaRPr lang="en-US" sz="3600" b="1" kern="1200" dirty="0">
            <a:latin typeface="Arial Narrow" panose="020B0606020202030204" pitchFamily="34" charset="0"/>
          </a:endParaRPr>
        </a:p>
      </dsp:txBody>
      <dsp:txXfrm>
        <a:off x="57110" y="1344678"/>
        <a:ext cx="4152457" cy="1055674"/>
      </dsp:txXfrm>
    </dsp:sp>
    <dsp:sp modelId="{7A434CA3-8CD1-4E5B-82A1-B38057269504}">
      <dsp:nvSpPr>
        <dsp:cNvPr id="0" name=""/>
        <dsp:cNvSpPr/>
      </dsp:nvSpPr>
      <dsp:spPr>
        <a:xfrm>
          <a:off x="4263332" y="2574452"/>
          <a:ext cx="6401008" cy="13635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b="1" kern="1200" dirty="0">
              <a:latin typeface="Arial Narrow" panose="020B0606020202030204" pitchFamily="34" charset="0"/>
            </a:rPr>
            <a:t>Varjumisvõimekuse pikaajaline toimimine on oluline </a:t>
          </a:r>
          <a:endParaRPr lang="en-US" sz="1800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kern="1200" dirty="0">
              <a:latin typeface="Arial Narrow" panose="020B0606020202030204" pitchFamily="34" charset="0"/>
            </a:rPr>
            <a:t>Kui varjumisvõimalused ei ole vastupidavad või need sootuks puuduvad, siis sõjaolukorras inimesed surevad </a:t>
          </a:r>
          <a:endParaRPr lang="en-US" sz="1800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kern="1200" dirty="0">
              <a:latin typeface="Arial Narrow" panose="020B0606020202030204" pitchFamily="34" charset="0"/>
            </a:rPr>
            <a:t>Pikaajalisem asumine on võimalik varjendis, varjumiskoht on ajutine</a:t>
          </a:r>
          <a:endParaRPr lang="en-US" sz="1800" kern="1200" dirty="0">
            <a:latin typeface="Arial Narrow" panose="020B0606020202030204" pitchFamily="34" charset="0"/>
          </a:endParaRPr>
        </a:p>
      </dsp:txBody>
      <dsp:txXfrm>
        <a:off x="4263332" y="2744901"/>
        <a:ext cx="5889661" cy="1022695"/>
      </dsp:txXfrm>
    </dsp:sp>
    <dsp:sp modelId="{52ED9287-1937-4F76-95A5-BB7774281FB2}">
      <dsp:nvSpPr>
        <dsp:cNvPr id="0" name=""/>
        <dsp:cNvSpPr/>
      </dsp:nvSpPr>
      <dsp:spPr>
        <a:xfrm>
          <a:off x="2352" y="2671301"/>
          <a:ext cx="4260980" cy="1169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600" b="1" kern="1200" dirty="0">
              <a:latin typeface="Arial Narrow" panose="020B0606020202030204" pitchFamily="34" charset="0"/>
            </a:rPr>
            <a:t>Võime pikaajalisus</a:t>
          </a:r>
          <a:endParaRPr lang="en-US" sz="3600" b="1" kern="1200" dirty="0">
            <a:latin typeface="Arial Narrow" panose="020B0606020202030204" pitchFamily="34" charset="0"/>
          </a:endParaRPr>
        </a:p>
      </dsp:txBody>
      <dsp:txXfrm>
        <a:off x="59462" y="2728411"/>
        <a:ext cx="4146760" cy="1055674"/>
      </dsp:txXfrm>
    </dsp:sp>
    <dsp:sp modelId="{294E5575-D612-4B7A-BA9A-7AAE926FE091}">
      <dsp:nvSpPr>
        <dsp:cNvPr id="0" name=""/>
        <dsp:cNvSpPr/>
      </dsp:nvSpPr>
      <dsp:spPr>
        <a:xfrm>
          <a:off x="4266677" y="4055035"/>
          <a:ext cx="6400015" cy="11698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b="1" kern="1200" dirty="0">
              <a:latin typeface="Arial Narrow" panose="020B0606020202030204" pitchFamily="34" charset="0"/>
            </a:rPr>
            <a:t>Aegkriitiliselt oluline, sest </a:t>
          </a:r>
          <a:r>
            <a:rPr lang="et-EE" sz="1800" b="0" kern="1200" dirty="0">
              <a:latin typeface="Arial Narrow" panose="020B0606020202030204" pitchFamily="34" charset="0"/>
            </a:rPr>
            <a:t>v</a:t>
          </a:r>
          <a:r>
            <a:rPr lang="et-EE" sz="1800" kern="1200" dirty="0">
              <a:latin typeface="Arial Narrow" panose="020B0606020202030204" pitchFamily="34" charset="0"/>
            </a:rPr>
            <a:t>arjumise puhul on </a:t>
          </a:r>
          <a:r>
            <a:rPr lang="et-EE" sz="1800" b="1" kern="1200" dirty="0">
              <a:latin typeface="Arial Narrow" panose="020B0606020202030204" pitchFamily="34" charset="0"/>
            </a:rPr>
            <a:t>kõige olulisem aeg</a:t>
          </a:r>
          <a:r>
            <a:rPr lang="et-EE" sz="1800" kern="1200" dirty="0">
              <a:latin typeface="Arial Narrow" panose="020B0606020202030204" pitchFamily="34" charset="0"/>
            </a:rPr>
            <a:t> </a:t>
          </a:r>
          <a:endParaRPr lang="en-US" sz="1800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6EB5"/>
            </a:buClr>
            <a:buFont typeface="Wingdings" panose="05000000000000000000" pitchFamily="2" charset="2"/>
            <a:buChar char="Ø"/>
          </a:pPr>
          <a:r>
            <a:rPr lang="et-EE" sz="1800" kern="1200" dirty="0">
              <a:latin typeface="Arial Narrow" panose="020B0606020202030204" pitchFamily="34" charset="0"/>
            </a:rPr>
            <a:t>Kiirelt varjumine on eluliselt oluline (sõjaline oht, looduskatastroofid)</a:t>
          </a:r>
          <a:endParaRPr lang="en-US" sz="1800" kern="1200" dirty="0">
            <a:latin typeface="Arial Narrow" panose="020B0606020202030204" pitchFamily="34" charset="0"/>
          </a:endParaRPr>
        </a:p>
      </dsp:txBody>
      <dsp:txXfrm>
        <a:off x="4266677" y="4201272"/>
        <a:ext cx="5961305" cy="877420"/>
      </dsp:txXfrm>
    </dsp:sp>
    <dsp:sp modelId="{5E3C9BA7-7A70-4108-9385-F84D36CD96F9}">
      <dsp:nvSpPr>
        <dsp:cNvPr id="0" name=""/>
        <dsp:cNvSpPr/>
      </dsp:nvSpPr>
      <dsp:spPr>
        <a:xfrm>
          <a:off x="0" y="4055035"/>
          <a:ext cx="4266677" cy="1169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600" b="1" kern="1200" dirty="0">
              <a:latin typeface="Arial Narrow" panose="020B0606020202030204" pitchFamily="34" charset="0"/>
            </a:rPr>
            <a:t>Aegkriitilise tähtsusega</a:t>
          </a:r>
          <a:endParaRPr lang="en-US" sz="3600" b="1" kern="1200" dirty="0">
            <a:latin typeface="Arial Narrow" panose="020B0606020202030204" pitchFamily="34" charset="0"/>
          </a:endParaRPr>
        </a:p>
      </dsp:txBody>
      <dsp:txXfrm>
        <a:off x="57110" y="4112145"/>
        <a:ext cx="4152457" cy="1055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10333" cy="4246771"/>
          </a:xfrm>
          <a:prstGeom prst="rect">
            <a:avLst/>
          </a:prstGeom>
        </p:spPr>
        <p:txBody>
          <a:bodyPr vert="horz" lIns="188129" tIns="94064" rIns="188129" bIns="94064" rtlCol="0"/>
          <a:lstStyle>
            <a:lvl1pPr algn="l">
              <a:defRPr sz="25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73552" y="1"/>
            <a:ext cx="2810333" cy="4246771"/>
          </a:xfrm>
          <a:prstGeom prst="rect">
            <a:avLst/>
          </a:prstGeom>
        </p:spPr>
        <p:txBody>
          <a:bodyPr vert="horz" lIns="188129" tIns="94064" rIns="188129" bIns="94064" rtlCol="0"/>
          <a:lstStyle>
            <a:lvl1pPr algn="r">
              <a:defRPr sz="2500"/>
            </a:lvl1pPr>
          </a:lstStyle>
          <a:p>
            <a:fld id="{8C7FEEEA-321D-43C1-AED7-D9852FE251C7}" type="datetimeFigureOut">
              <a:rPr lang="et-EE" smtClean="0"/>
              <a:t>10.06.2025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156738" y="10580688"/>
            <a:ext cx="50793651" cy="285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8129" tIns="94064" rIns="188129" bIns="94064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8541" y="40733680"/>
            <a:ext cx="5188301" cy="33327555"/>
          </a:xfrm>
          <a:prstGeom prst="rect">
            <a:avLst/>
          </a:prstGeom>
        </p:spPr>
        <p:txBody>
          <a:bodyPr vert="horz" lIns="188129" tIns="94064" rIns="188129" bIns="940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0394662"/>
            <a:ext cx="2810333" cy="4246763"/>
          </a:xfrm>
          <a:prstGeom prst="rect">
            <a:avLst/>
          </a:prstGeom>
        </p:spPr>
        <p:txBody>
          <a:bodyPr vert="horz" lIns="188129" tIns="94064" rIns="188129" bIns="94064" rtlCol="0" anchor="b"/>
          <a:lstStyle>
            <a:lvl1pPr algn="l">
              <a:defRPr sz="25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73552" y="80394662"/>
            <a:ext cx="2810333" cy="4246763"/>
          </a:xfrm>
          <a:prstGeom prst="rect">
            <a:avLst/>
          </a:prstGeom>
        </p:spPr>
        <p:txBody>
          <a:bodyPr vert="horz" lIns="188129" tIns="94064" rIns="188129" bIns="94064" rtlCol="0" anchor="b"/>
          <a:lstStyle>
            <a:lvl1pPr algn="r">
              <a:defRPr sz="2500"/>
            </a:lvl1pPr>
          </a:lstStyle>
          <a:p>
            <a:fld id="{C4445D3C-55DA-4FCC-BF34-1F3B8AAFE3B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6844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007143BD-22B1-9458-789C-C0C4918364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64D142C0-F910-DC9B-14D3-613834BAF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6508A-5B58-A7CC-9888-A0C47419C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881287">
              <a:defRPr/>
            </a:pPr>
            <a:fld id="{9B626D57-6DEF-4DA2-A065-A91606CEE236}" type="slidenum">
              <a:rPr lang="et-EE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defTabSz="1881287">
                <a:defRPr/>
              </a:pPr>
              <a:t>1</a:t>
            </a:fld>
            <a:endParaRPr lang="et-EE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41C36-B847-F689-D05F-858273EC8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917C24-2373-E566-D170-179734B08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991F6A-CB08-2B8F-8ACC-8F7EDE32E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A8696-FD80-1037-EA17-50AEB7272D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79131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007143BD-22B1-9458-789C-C0C4918364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64D142C0-F910-DC9B-14D3-613834BAF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6508A-5B58-A7CC-9888-A0C47419C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881287">
              <a:defRPr/>
            </a:pPr>
            <a:fld id="{9B626D57-6DEF-4DA2-A065-A91606CEE236}" type="slidenum">
              <a:rPr lang="et-EE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defTabSz="1881287">
                <a:defRPr/>
              </a:pPr>
              <a:t>11</a:t>
            </a:fld>
            <a:endParaRPr lang="et-EE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9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MÄÄRUSED (kavandid)</a:t>
            </a:r>
          </a:p>
          <a:p>
            <a:pPr marL="470322" indent="-470322">
              <a:buFont typeface="+mj-lt"/>
              <a:buAutoNum type="arabicPeriod"/>
            </a:pPr>
            <a:r>
              <a:rPr lang="et-EE" dirty="0"/>
              <a:t>„</a:t>
            </a:r>
            <a:r>
              <a:rPr lang="fi-FI" dirty="0" err="1"/>
              <a:t>Viivitamatu</a:t>
            </a:r>
            <a:r>
              <a:rPr lang="fi-FI" dirty="0"/>
              <a:t> </a:t>
            </a:r>
            <a:r>
              <a:rPr lang="fi-FI" dirty="0" err="1"/>
              <a:t>ohuteate</a:t>
            </a:r>
            <a:r>
              <a:rPr lang="fi-FI" dirty="0"/>
              <a:t> </a:t>
            </a:r>
            <a:r>
              <a:rPr lang="fi-FI" dirty="0" err="1"/>
              <a:t>edastamise</a:t>
            </a:r>
            <a:r>
              <a:rPr lang="fi-FI" dirty="0"/>
              <a:t> ja </a:t>
            </a:r>
            <a:r>
              <a:rPr lang="fi-FI" dirty="0" err="1"/>
              <a:t>selleks</a:t>
            </a:r>
            <a:r>
              <a:rPr lang="fi-FI" dirty="0"/>
              <a:t> </a:t>
            </a:r>
            <a:r>
              <a:rPr lang="fi-FI" dirty="0" err="1"/>
              <a:t>valmistumise</a:t>
            </a:r>
            <a:r>
              <a:rPr lang="fi-FI" dirty="0"/>
              <a:t>, EE-ALARM-</a:t>
            </a:r>
            <a:r>
              <a:rPr lang="fi-FI" dirty="0" err="1"/>
              <a:t>iga</a:t>
            </a:r>
            <a:r>
              <a:rPr lang="fi-FI" dirty="0"/>
              <a:t> </a:t>
            </a:r>
            <a:r>
              <a:rPr lang="fi-FI" dirty="0" err="1"/>
              <a:t>liitumise</a:t>
            </a:r>
            <a:r>
              <a:rPr lang="fi-FI" dirty="0"/>
              <a:t> ja </a:t>
            </a:r>
            <a:r>
              <a:rPr lang="fi-FI" dirty="0" err="1"/>
              <a:t>sellega</a:t>
            </a:r>
            <a:r>
              <a:rPr lang="fi-FI" dirty="0"/>
              <a:t> </a:t>
            </a:r>
            <a:r>
              <a:rPr lang="fi-FI" dirty="0" err="1"/>
              <a:t>seotud</a:t>
            </a:r>
            <a:r>
              <a:rPr lang="fi-FI" dirty="0"/>
              <a:t> </a:t>
            </a:r>
            <a:r>
              <a:rPr lang="fi-FI" dirty="0" err="1"/>
              <a:t>kulude</a:t>
            </a:r>
            <a:r>
              <a:rPr lang="fi-FI" dirty="0"/>
              <a:t> </a:t>
            </a:r>
            <a:r>
              <a:rPr lang="fi-FI" dirty="0" err="1"/>
              <a:t>hüvitamise</a:t>
            </a:r>
            <a:r>
              <a:rPr lang="fi-FI" dirty="0"/>
              <a:t> </a:t>
            </a:r>
            <a:r>
              <a:rPr lang="fi-FI" dirty="0" err="1"/>
              <a:t>ning</a:t>
            </a:r>
            <a:r>
              <a:rPr lang="fi-FI" dirty="0"/>
              <a:t> </a:t>
            </a:r>
            <a:r>
              <a:rPr lang="fi-FI" dirty="0" err="1"/>
              <a:t>sireeniseadme</a:t>
            </a:r>
            <a:r>
              <a:rPr lang="fi-FI" dirty="0"/>
              <a:t> </a:t>
            </a:r>
            <a:r>
              <a:rPr lang="fi-FI" dirty="0" err="1"/>
              <a:t>kasutuselevõtu</a:t>
            </a:r>
            <a:r>
              <a:rPr lang="fi-FI" dirty="0"/>
              <a:t> ja </a:t>
            </a:r>
            <a:r>
              <a:rPr lang="fi-FI" dirty="0" err="1"/>
              <a:t>selle</a:t>
            </a:r>
            <a:r>
              <a:rPr lang="fi-FI" dirty="0"/>
              <a:t> </a:t>
            </a:r>
            <a:r>
              <a:rPr lang="fi-FI" dirty="0" err="1"/>
              <a:t>haldamise</a:t>
            </a:r>
            <a:r>
              <a:rPr lang="fi-FI" dirty="0"/>
              <a:t> ja </a:t>
            </a:r>
            <a:r>
              <a:rPr lang="fi-FI" dirty="0" err="1"/>
              <a:t>testimise</a:t>
            </a:r>
            <a:r>
              <a:rPr lang="fi-FI" dirty="0"/>
              <a:t> </a:t>
            </a:r>
            <a:r>
              <a:rPr lang="fi-FI" dirty="0" err="1"/>
              <a:t>tingimused</a:t>
            </a:r>
            <a:r>
              <a:rPr lang="fi-FI" dirty="0"/>
              <a:t> ja </a:t>
            </a:r>
            <a:r>
              <a:rPr lang="fi-FI" dirty="0" err="1"/>
              <a:t>kord</a:t>
            </a:r>
            <a:r>
              <a:rPr lang="et-EE" dirty="0"/>
              <a:t>“</a:t>
            </a:r>
          </a:p>
          <a:p>
            <a:pPr marL="470322" indent="-470322">
              <a:buFont typeface="+mj-lt"/>
              <a:buAutoNum type="arabicPeriod"/>
            </a:pPr>
            <a:r>
              <a:rPr lang="et-EE" dirty="0"/>
              <a:t>„Päästeameti täpsemad ülesanded varjumise korraldamisel“</a:t>
            </a:r>
          </a:p>
          <a:p>
            <a:pPr marL="470322" indent="-470322">
              <a:buFont typeface="+mj-lt"/>
              <a:buAutoNum type="arabicPeriod"/>
            </a:pPr>
            <a:r>
              <a:rPr lang="et-EE" dirty="0"/>
              <a:t>„Nõuded varjendile, varjendi rajamise kohustusega hoonete täpsem loetelu hoone kasutamise otstarbe ja tööstus- ja laohoone tavapärase kasutajate arvu järgi ning varjumiskoha kohandamise põhimõtted“ </a:t>
            </a:r>
          </a:p>
          <a:p>
            <a:pPr marL="470322" indent="-470322">
              <a:buFont typeface="+mj-lt"/>
              <a:buAutoNum type="arabicPeriod"/>
            </a:pPr>
            <a:r>
              <a:rPr lang="et-EE" dirty="0"/>
              <a:t>„</a:t>
            </a:r>
            <a:r>
              <a:rPr lang="fi-FI" dirty="0" err="1"/>
              <a:t>Nõuded</a:t>
            </a:r>
            <a:r>
              <a:rPr lang="fi-FI" dirty="0"/>
              <a:t> </a:t>
            </a:r>
            <a:r>
              <a:rPr lang="fi-FI" dirty="0" err="1"/>
              <a:t>varjumisplaanile</a:t>
            </a:r>
            <a:r>
              <a:rPr lang="fi-FI" dirty="0"/>
              <a:t> ja </a:t>
            </a:r>
            <a:r>
              <a:rPr lang="fi-FI" dirty="0" err="1"/>
              <a:t>selle</a:t>
            </a:r>
            <a:r>
              <a:rPr lang="fi-FI" dirty="0"/>
              <a:t> </a:t>
            </a:r>
            <a:r>
              <a:rPr lang="fi-FI" dirty="0" err="1"/>
              <a:t>avalikustamisele</a:t>
            </a:r>
            <a:r>
              <a:rPr lang="fi-FI" dirty="0"/>
              <a:t> </a:t>
            </a:r>
            <a:r>
              <a:rPr lang="fi-FI" dirty="0" err="1"/>
              <a:t>ning</a:t>
            </a:r>
            <a:r>
              <a:rPr lang="fi-FI" dirty="0"/>
              <a:t> </a:t>
            </a:r>
            <a:r>
              <a:rPr lang="fi-FI" dirty="0" err="1"/>
              <a:t>varjumisplaani</a:t>
            </a:r>
            <a:r>
              <a:rPr lang="fi-FI" dirty="0"/>
              <a:t> </a:t>
            </a:r>
            <a:r>
              <a:rPr lang="fi-FI" dirty="0" err="1"/>
              <a:t>koostamise</a:t>
            </a:r>
            <a:r>
              <a:rPr lang="fi-FI" dirty="0"/>
              <a:t> </a:t>
            </a:r>
            <a:r>
              <a:rPr lang="fi-FI" dirty="0" err="1"/>
              <a:t>kord</a:t>
            </a:r>
            <a:r>
              <a:rPr lang="et-EE" dirty="0"/>
              <a:t>“</a:t>
            </a:r>
          </a:p>
          <a:p>
            <a:pPr marL="470322" indent="-470322">
              <a:buFont typeface="+mj-lt"/>
              <a:buAutoNum type="arabicPeriod"/>
            </a:pPr>
            <a:r>
              <a:rPr lang="et-EE" dirty="0"/>
              <a:t>„</a:t>
            </a:r>
            <a:r>
              <a:rPr lang="fi-FI" dirty="0" err="1"/>
              <a:t>Nõuded</a:t>
            </a:r>
            <a:r>
              <a:rPr lang="fi-FI" dirty="0"/>
              <a:t> </a:t>
            </a:r>
            <a:r>
              <a:rPr lang="fi-FI" dirty="0" err="1"/>
              <a:t>elanikkonnakaitse</a:t>
            </a:r>
            <a:r>
              <a:rPr lang="fi-FI" dirty="0"/>
              <a:t> </a:t>
            </a:r>
            <a:r>
              <a:rPr lang="fi-FI" dirty="0" err="1"/>
              <a:t>koolitusele</a:t>
            </a:r>
            <a:r>
              <a:rPr lang="fi-FI" dirty="0"/>
              <a:t> ja </a:t>
            </a:r>
            <a:r>
              <a:rPr lang="fi-FI" dirty="0" err="1"/>
              <a:t>koolitajale</a:t>
            </a:r>
            <a:r>
              <a:rPr lang="et-EE" dirty="0"/>
              <a:t>“</a:t>
            </a:r>
            <a:r>
              <a:rPr lang="fi-FI" dirty="0"/>
              <a:t> </a:t>
            </a:r>
            <a:endParaRPr lang="et-EE" dirty="0"/>
          </a:p>
          <a:p>
            <a:pPr marL="470322" indent="-470322">
              <a:buFont typeface="+mj-lt"/>
              <a:buAutoNum type="arabicPeriod"/>
            </a:pPr>
            <a:endParaRPr lang="et-EE" dirty="0"/>
          </a:p>
          <a:p>
            <a:r>
              <a:rPr lang="et-EE" dirty="0"/>
              <a:t>MUUDETAKSE SEADUSI (jt)</a:t>
            </a:r>
          </a:p>
          <a:p>
            <a:r>
              <a:rPr lang="et-EE" sz="2500" dirty="0">
                <a:solidFill>
                  <a:srgbClr val="000000"/>
                </a:solidFill>
              </a:rPr>
              <a:t>Asjaõigusseadus</a:t>
            </a:r>
          </a:p>
          <a:p>
            <a:r>
              <a:rPr lang="et-EE" sz="2500" dirty="0">
                <a:solidFill>
                  <a:srgbClr val="000000"/>
                </a:solidFill>
              </a:rPr>
              <a:t>Atmosfääriõhu kaitse seadus</a:t>
            </a:r>
          </a:p>
          <a:p>
            <a:r>
              <a:rPr lang="et-EE" sz="2500" dirty="0">
                <a:solidFill>
                  <a:srgbClr val="000000"/>
                </a:solidFill>
              </a:rPr>
              <a:t>Ehitusseadustik</a:t>
            </a:r>
          </a:p>
          <a:p>
            <a:r>
              <a:rPr lang="fi-FI" sz="2500" dirty="0" err="1">
                <a:solidFill>
                  <a:srgbClr val="000000"/>
                </a:solidFill>
              </a:rPr>
              <a:t>Ehitusseadustiku</a:t>
            </a:r>
            <a:r>
              <a:rPr lang="fi-FI" sz="2500" dirty="0">
                <a:solidFill>
                  <a:srgbClr val="000000"/>
                </a:solidFill>
              </a:rPr>
              <a:t> ja </a:t>
            </a:r>
            <a:r>
              <a:rPr lang="fi-FI" sz="2500" dirty="0" err="1">
                <a:solidFill>
                  <a:srgbClr val="000000"/>
                </a:solidFill>
              </a:rPr>
              <a:t>planeerimisseaduse</a:t>
            </a:r>
            <a:r>
              <a:rPr lang="fi-FI" sz="2500" dirty="0">
                <a:solidFill>
                  <a:srgbClr val="000000"/>
                </a:solidFill>
              </a:rPr>
              <a:t> </a:t>
            </a:r>
            <a:r>
              <a:rPr lang="fi-FI" sz="2500" dirty="0" err="1">
                <a:solidFill>
                  <a:srgbClr val="000000"/>
                </a:solidFill>
              </a:rPr>
              <a:t>rakendamise</a:t>
            </a:r>
            <a:r>
              <a:rPr lang="fi-FI" sz="2500" dirty="0">
                <a:solidFill>
                  <a:srgbClr val="000000"/>
                </a:solidFill>
              </a:rPr>
              <a:t> </a:t>
            </a:r>
            <a:r>
              <a:rPr lang="fi-FI" sz="2500" dirty="0" err="1">
                <a:solidFill>
                  <a:srgbClr val="000000"/>
                </a:solidFill>
              </a:rPr>
              <a:t>seadus</a:t>
            </a:r>
            <a:endParaRPr lang="et-EE" sz="2500" dirty="0">
              <a:solidFill>
                <a:srgbClr val="000000"/>
              </a:solidFill>
            </a:endParaRPr>
          </a:p>
          <a:p>
            <a:endParaRPr lang="et-EE" b="1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7032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D22DF-3CD0-2E6B-A1D6-2356AF78D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EC42C2-7E29-9074-A0FD-FB1999EAFF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132D2-8776-CF1C-12CD-5D2B9C45D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F527E-ADE9-CC73-5C8D-3F66C520F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2173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A1B8C-6ACE-79AB-1F05-BA992292A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BA316A-DE3B-8180-A218-215BC99F0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99BACA-EFA2-B553-8C6B-E9BEAE0E4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3A002-70CB-58E6-23ED-F3F819711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889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04E62-0ACE-4CE2-36DC-E73CF6C72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07EA83-5962-42B8-2918-27798BFF0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51466B-4F46-3000-6049-4C971E778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08F9-7F8C-21B4-ADF6-7845B96AF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194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0D35F-48FA-DCEF-561F-07162D6E6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F176C-1F1E-46C6-F1AA-C3513A3370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80C14A-1ACF-F2CD-5A0B-B1AB00B16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818BE-4C71-364E-4A72-D8F1FCFD4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2520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57722-AE9B-F733-4675-A1C120B30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F6B2C-CABF-0F8E-A433-C893C85E8B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B4C427-DD3A-0E91-52A4-17B4A298E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>
              <a:lnSpc>
                <a:spcPct val="107000"/>
              </a:lnSpc>
              <a:spcAft>
                <a:spcPts val="1646"/>
              </a:spcAft>
              <a:buSzPts val="1400"/>
            </a:pPr>
            <a:r>
              <a:rPr lang="et-EE" sz="2500" b="1" kern="100" dirty="0">
                <a:solidFill>
                  <a:srgbClr val="FFFFFF"/>
                </a:solidFill>
                <a:latin typeface="Roboto Condensed" panose="02000000000000000000" pitchFamily="2" charset="0"/>
              </a:rPr>
              <a:t>Iga edasilükkamisega:</a:t>
            </a:r>
          </a:p>
          <a:p>
            <a:pPr marL="587902" indent="-587902" fontAlgn="ctr">
              <a:lnSpc>
                <a:spcPct val="107000"/>
              </a:lnSpc>
              <a:spcAft>
                <a:spcPts val="1646"/>
              </a:spcAft>
              <a:buSzPts val="1400"/>
              <a:buFont typeface="Arial" panose="020B0604020202020204" pitchFamily="34" charset="0"/>
              <a:buChar char="•"/>
            </a:pPr>
            <a:r>
              <a:rPr lang="et-EE" sz="2500" kern="100" dirty="0">
                <a:solidFill>
                  <a:srgbClr val="FFFFFF"/>
                </a:solidFill>
                <a:latin typeface="Roboto Condensed" panose="02000000000000000000" pitchFamily="2" charset="0"/>
              </a:rPr>
              <a:t>Pikeneb aeg, kui saab projektid nõuetega vastavusse viia</a:t>
            </a:r>
            <a:endParaRPr lang="et-EE" sz="2500" dirty="0">
              <a:latin typeface="Arial" panose="020B0604020202020204" pitchFamily="34" charset="0"/>
            </a:endParaRPr>
          </a:p>
          <a:p>
            <a:pPr marL="587902" indent="-587902" fontAlgn="ctr">
              <a:lnSpc>
                <a:spcPct val="107000"/>
              </a:lnSpc>
              <a:spcAft>
                <a:spcPts val="1646"/>
              </a:spcAft>
              <a:buSzPts val="1400"/>
              <a:buFont typeface="Arial" panose="020B0604020202020204" pitchFamily="34" charset="0"/>
              <a:buChar char="•"/>
            </a:pPr>
            <a:r>
              <a:rPr lang="et-EE" sz="2500" kern="100" dirty="0">
                <a:solidFill>
                  <a:srgbClr val="FFFFFF"/>
                </a:solidFill>
                <a:latin typeface="Roboto Condensed" panose="02000000000000000000" pitchFamily="2" charset="0"/>
              </a:rPr>
              <a:t>Pikeneb ka aeg, millal rajatakse esimene nõuetekohane varjend</a:t>
            </a:r>
            <a:endParaRPr lang="et-EE" sz="2500" dirty="0">
              <a:latin typeface="Arial" panose="020B0604020202020204" pitchFamily="34" charset="0"/>
            </a:endParaRPr>
          </a:p>
          <a:p>
            <a:pPr fontAlgn="ctr">
              <a:lnSpc>
                <a:spcPct val="107000"/>
              </a:lnSpc>
              <a:spcAft>
                <a:spcPts val="1646"/>
              </a:spcAft>
              <a:buSzPts val="1400"/>
            </a:pPr>
            <a:endParaRPr lang="et-EE" sz="2500" dirty="0">
              <a:latin typeface="Arial" panose="020B0604020202020204" pitchFamily="34" charset="0"/>
            </a:endParaRPr>
          </a:p>
          <a:p>
            <a:pPr fontAlgn="ctr">
              <a:lnSpc>
                <a:spcPct val="107000"/>
              </a:lnSpc>
              <a:spcAft>
                <a:spcPts val="1646"/>
              </a:spcAft>
              <a:buSzPts val="1400"/>
            </a:pPr>
            <a:r>
              <a:rPr lang="et-EE" sz="2500" b="1" dirty="0">
                <a:latin typeface="Arial" panose="020B0604020202020204" pitchFamily="34" charset="0"/>
              </a:rPr>
              <a:t>Iga ruutmeetrimuutusega (suurendamisega):</a:t>
            </a:r>
          </a:p>
          <a:p>
            <a:pPr marL="587902" indent="-587902" fontAlgn="ctr">
              <a:lnSpc>
                <a:spcPct val="107000"/>
              </a:lnSpc>
              <a:spcAft>
                <a:spcPts val="1646"/>
              </a:spcAft>
              <a:buSzPts val="1400"/>
              <a:buFont typeface="Arial" panose="020B0604020202020204" pitchFamily="34" charset="0"/>
              <a:buChar char="•"/>
            </a:pPr>
            <a:r>
              <a:rPr lang="et-EE" sz="2500" kern="100" dirty="0">
                <a:solidFill>
                  <a:srgbClr val="FFFFFF"/>
                </a:solidFill>
                <a:latin typeface="Roboto Condensed" panose="02000000000000000000" pitchFamily="2" charset="0"/>
              </a:rPr>
              <a:t>Kohustusega hõlmatud eluhoonete hulk väheneb, mis tähendab ka varjendite koguarvu vähenemist</a:t>
            </a:r>
          </a:p>
          <a:p>
            <a:pPr marL="587902" indent="-587902" fontAlgn="ctr">
              <a:lnSpc>
                <a:spcPct val="107000"/>
              </a:lnSpc>
              <a:spcAft>
                <a:spcPts val="1646"/>
              </a:spcAft>
              <a:buSzPts val="1400"/>
              <a:buFont typeface="Arial" panose="020B0604020202020204" pitchFamily="34" charset="0"/>
              <a:buChar char="•"/>
            </a:pPr>
            <a:r>
              <a:rPr lang="et-EE" sz="2500" kern="100" dirty="0">
                <a:solidFill>
                  <a:srgbClr val="FFFFFF"/>
                </a:solidFill>
                <a:latin typeface="Roboto Condensed" panose="02000000000000000000" pitchFamily="2" charset="0"/>
              </a:rPr>
              <a:t>Varjenditega eluhooneid hooneid lisandub aastas vähem</a:t>
            </a:r>
            <a:endParaRPr lang="en-US" sz="2500" dirty="0">
              <a:latin typeface="Arial" panose="020B0604020202020204" pitchFamily="34" charset="0"/>
            </a:endParaRPr>
          </a:p>
          <a:p>
            <a:endParaRPr lang="et-EE" dirty="0"/>
          </a:p>
          <a:p>
            <a:pPr algn="just"/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Varjendi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nõuetega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tagatakse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et see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pakub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kaitset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eri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ohtude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eest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sealhulgas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1.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kaitse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plahvatuse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eest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–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nõuded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konstruktsioonile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ja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selle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vastupidavusele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seinapaksus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koormustaluvus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survekoormus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vibratsioonikoormus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vastupidavus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hoone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varingu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korral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),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nõuded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uksele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2.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kaitse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lööklaine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eest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–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vastupidavus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survelainele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õhutihedus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ventilatsiooniklapid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3.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kaitse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õhusaaste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eest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–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mürgiste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ainete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filtreerimine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ventilatsioonist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ülerõhu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hoidmine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varjendis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uksetihendid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tihendatud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läbiviigud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4. </a:t>
            </a:r>
            <a:r>
              <a:rPr lang="en-US" sz="12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toimepidevus</a:t>
            </a:r>
            <a:r>
              <a:rPr lang="en-US" sz="12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ja </a:t>
            </a:r>
            <a:r>
              <a:rPr lang="en-US" sz="12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varulahendused</a:t>
            </a:r>
            <a:r>
              <a:rPr lang="en-US" sz="12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–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varuväljapääs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õhuvahetuse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toimimine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elektrikatkestuse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korral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joogivee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varud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kuivkäimlad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avariivalgustus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esmaabivahendid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80072-C9D1-4547-EA03-AAE73A1576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6730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24119-9D06-84A3-8DE4-81D905567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B188CA-F278-D65D-FA7A-C7A554C37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1AB347-5F48-56F2-3E6E-F09815B4B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5E7FB-D207-CE9A-CFB3-3BEBB02AD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61359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B78B2-9D02-5D8F-419C-765620DEE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774DB-0782-43E4-34DE-2B6BC86B7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99A4E8-E965-67F1-9EC6-229AB9006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915FD-1BDA-A077-A302-C8FD9C83E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8503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ACC96-C49A-F93B-02D8-1FFD4CFC2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60D5A-AA8B-4466-9BCF-ABBA021EF38F}" type="datetimeFigureOut">
              <a:rPr lang="et-EE"/>
              <a:pPr>
                <a:defRPr/>
              </a:pPr>
              <a:t>10.06.2025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8D843-AC1A-32F1-DE6C-FE740625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6B528-6DF2-F133-E702-A9D960A1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886D-B85E-433E-B4F9-8B61DC17037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941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3699F-206B-F0AA-7CCB-3B40E196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81C2-A24F-4BF0-B59D-7A4EE82E3662}" type="datetimeFigureOut">
              <a:rPr lang="et-EE"/>
              <a:pPr>
                <a:defRPr/>
              </a:pPr>
              <a:t>10.06.2025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D26DF-62E1-316C-895B-A8214D648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727D-0BF8-B91E-A555-2990C0E7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15DEA-BC89-44DD-996D-2D61083C740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921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3270A-298B-B636-AFDE-15CED8E6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87F9-AA1B-466B-8F0F-6FF21AA50EDA}" type="datetimeFigureOut">
              <a:rPr lang="et-EE"/>
              <a:pPr>
                <a:defRPr/>
              </a:pPr>
              <a:t>10.06.2025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EC62E-8E6A-7042-7181-B6ECE70A5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39A5-FA42-0F21-138F-1E5171C2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E30E-7D7D-4319-9D38-E1D84115C58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3980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EFD073-BC71-6B10-938F-3FA9AB37DA91}"/>
              </a:ext>
            </a:extLst>
          </p:cNvPr>
          <p:cNvSpPr/>
          <p:nvPr userDrawn="1"/>
        </p:nvSpPr>
        <p:spPr>
          <a:xfrm>
            <a:off x="0" y="1982788"/>
            <a:ext cx="12207875" cy="4875212"/>
          </a:xfrm>
          <a:prstGeom prst="rect">
            <a:avLst/>
          </a:prstGeom>
          <a:solidFill>
            <a:srgbClr val="006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6" dirty="0">
              <a:latin typeface="Arial Narrow" panose="020B060602020203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91A40A0-FF6E-77CC-F7C8-88D5DD8505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03213"/>
            <a:ext cx="34988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8A4850AA-DB61-78B6-7B5E-117CAD3A04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3101975"/>
            <a:ext cx="4002087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4703" y="2633968"/>
            <a:ext cx="6890835" cy="1084135"/>
          </a:xfrm>
        </p:spPr>
        <p:txBody>
          <a:bodyPr wrap="none">
            <a:noAutofit/>
          </a:bodyPr>
          <a:lstStyle>
            <a:lvl1pPr algn="l">
              <a:defRPr sz="4816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703" y="3718103"/>
            <a:ext cx="6890835" cy="843762"/>
          </a:xfrm>
        </p:spPr>
        <p:txBody>
          <a:bodyPr wrap="none">
            <a:noAutofit/>
          </a:bodyPr>
          <a:lstStyle>
            <a:lvl1pPr marL="0" indent="0" algn="l">
              <a:buNone/>
              <a:defRPr sz="3612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9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44703" y="6175476"/>
            <a:ext cx="7035321" cy="524378"/>
          </a:xfrm>
        </p:spPr>
        <p:txBody>
          <a:bodyPr wrap="none">
            <a:noAutofit/>
          </a:bodyPr>
          <a:lstStyle>
            <a:lvl1pPr>
              <a:buNone/>
              <a:defRPr sz="1806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444703" y="5492342"/>
            <a:ext cx="7007587" cy="289103"/>
          </a:xfrm>
        </p:spPr>
        <p:txBody>
          <a:bodyPr wrap="none">
            <a:noAutofit/>
          </a:bodyPr>
          <a:lstStyle>
            <a:lvl1pPr>
              <a:buNone/>
              <a:defRPr sz="1806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444703" y="5019314"/>
            <a:ext cx="7007587" cy="433405"/>
          </a:xfrm>
        </p:spPr>
        <p:txBody>
          <a:bodyPr wrap="none">
            <a:noAutofit/>
          </a:bodyPr>
          <a:lstStyle>
            <a:lvl1pPr>
              <a:buNone/>
              <a:defRPr sz="2408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54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õp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3AD95E-8392-2FC9-616A-82CC8DCBFE0A}"/>
              </a:ext>
            </a:extLst>
          </p:cNvPr>
          <p:cNvSpPr/>
          <p:nvPr userDrawn="1"/>
        </p:nvSpPr>
        <p:spPr>
          <a:xfrm>
            <a:off x="0" y="1982788"/>
            <a:ext cx="12207875" cy="4875212"/>
          </a:xfrm>
          <a:prstGeom prst="rect">
            <a:avLst/>
          </a:prstGeom>
          <a:solidFill>
            <a:srgbClr val="006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t-EE" sz="1806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E6F00ED-979F-EB0F-A365-23D74AF0F2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03213"/>
            <a:ext cx="34988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01E9899F-8325-FA80-18E7-1C967D8BCB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3101975"/>
            <a:ext cx="4002087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4703" y="2633968"/>
            <a:ext cx="6890835" cy="1084135"/>
          </a:xfrm>
        </p:spPr>
        <p:txBody>
          <a:bodyPr wrap="none">
            <a:noAutofit/>
          </a:bodyPr>
          <a:lstStyle>
            <a:lvl1pPr algn="l">
              <a:defRPr sz="4816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703" y="3718103"/>
            <a:ext cx="6890835" cy="843762"/>
          </a:xfrm>
        </p:spPr>
        <p:txBody>
          <a:bodyPr wrap="none">
            <a:noAutofit/>
          </a:bodyPr>
          <a:lstStyle>
            <a:lvl1pPr marL="0" indent="0" algn="l">
              <a:buNone/>
              <a:defRPr sz="3612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9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444703" y="5492342"/>
            <a:ext cx="7007587" cy="289103"/>
          </a:xfrm>
        </p:spPr>
        <p:txBody>
          <a:bodyPr wrap="none">
            <a:noAutofit/>
          </a:bodyPr>
          <a:lstStyle>
            <a:lvl1pPr>
              <a:buNone/>
              <a:defRPr sz="1806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444703" y="5019314"/>
            <a:ext cx="7007587" cy="433405"/>
          </a:xfrm>
        </p:spPr>
        <p:txBody>
          <a:bodyPr wrap="none">
            <a:noAutofit/>
          </a:bodyPr>
          <a:lstStyle>
            <a:lvl1pPr>
              <a:buNone/>
              <a:defRPr sz="2408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440497" y="5808519"/>
            <a:ext cx="7015998" cy="524378"/>
          </a:xfrm>
        </p:spPr>
        <p:txBody>
          <a:bodyPr wrap="none">
            <a:noAutofit/>
          </a:bodyPr>
          <a:lstStyle>
            <a:lvl1pPr>
              <a:buNone/>
              <a:defRPr sz="1806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83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1B46DF-36FD-B5E9-0F1E-C71499A3AAF0}"/>
              </a:ext>
            </a:extLst>
          </p:cNvPr>
          <p:cNvSpPr txBox="1"/>
          <p:nvPr userDrawn="1"/>
        </p:nvSpPr>
        <p:spPr>
          <a:xfrm rot="16200000">
            <a:off x="-637381" y="5476081"/>
            <a:ext cx="18303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t-EE" sz="1605" dirty="0">
                <a:solidFill>
                  <a:schemeClr val="bg1">
                    <a:lumMod val="75000"/>
                  </a:schemeClr>
                </a:solidFill>
              </a:rPr>
              <a:t>Siseministeerium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2"/>
            <a:ext cx="10972801" cy="4753405"/>
          </a:xfrm>
        </p:spPr>
        <p:txBody>
          <a:bodyPr/>
          <a:lstStyle>
            <a:lvl1pPr>
              <a:buClr>
                <a:srgbClr val="0064B9"/>
              </a:buClr>
              <a:defRPr sz="3712"/>
            </a:lvl1pPr>
            <a:lvl2pPr>
              <a:buClr>
                <a:srgbClr val="0064B9"/>
              </a:buClr>
              <a:defRPr sz="3211" baseline="0"/>
            </a:lvl2pPr>
            <a:lvl3pPr>
              <a:buClr>
                <a:srgbClr val="0064B9"/>
              </a:buClr>
              <a:defRPr sz="2709"/>
            </a:lvl3pPr>
            <a:lvl4pPr>
              <a:buClr>
                <a:srgbClr val="0064B9"/>
              </a:buClr>
              <a:defRPr sz="2408"/>
            </a:lvl4pPr>
            <a:lvl5pPr>
              <a:buClr>
                <a:srgbClr val="0064B9"/>
              </a:buClr>
              <a:defRPr sz="2408"/>
            </a:lvl5pPr>
            <a:lvl6pPr>
              <a:defRPr sz="2408"/>
            </a:lvl6pPr>
            <a:lvl7pPr>
              <a:defRPr sz="2408"/>
            </a:lvl7pPr>
            <a:lvl8pPr>
              <a:defRPr sz="2408"/>
            </a:lvl8pPr>
            <a:lvl9pPr>
              <a:defRPr sz="24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D3B7721-AF4F-7B8D-884E-43A4782974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9675" y="6353175"/>
            <a:ext cx="6048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BC135-0C1B-4879-9DCA-55E4254BB8D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5942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9"/>
            <a:ext cx="11916042" cy="11430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Graafikutes on ka laiendatud värvipalett</a:t>
            </a:r>
          </a:p>
        </p:txBody>
      </p:sp>
      <p:sp>
        <p:nvSpPr>
          <p:cNvPr id="6" name="TextBox 5"/>
          <p:cNvSpPr txBox="1"/>
          <p:nvPr userDrawn="1"/>
        </p:nvSpPr>
        <p:spPr>
          <a:xfrm rot="-5400000">
            <a:off x="-745796" y="5367480"/>
            <a:ext cx="2048349" cy="33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605" dirty="0">
                <a:solidFill>
                  <a:schemeClr val="bg1">
                    <a:lumMod val="75000"/>
                  </a:schemeClr>
                </a:solidFill>
              </a:rPr>
              <a:t>Siseministeerium</a:t>
            </a:r>
          </a:p>
        </p:txBody>
      </p:sp>
    </p:spTree>
    <p:extLst>
      <p:ext uri="{BB962C8B-B14F-4D97-AF65-F5344CB8AC3E}">
        <p14:creationId xmlns:p14="http://schemas.microsoft.com/office/powerpoint/2010/main" val="112462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E203D-0E52-8FCF-1E99-8ED78CDC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C314F-E38E-4A4E-B37D-A36708893E71}" type="datetimeFigureOut">
              <a:rPr lang="et-EE"/>
              <a:pPr>
                <a:defRPr/>
              </a:pPr>
              <a:t>10.06.2025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40C4B-7C20-7A1D-C8F1-32373CB3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7EC6D-D19E-F9C5-32CB-52ECE823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769B1-1AFB-485F-B688-E69B7A99B56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4482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E8A25-DD22-1129-C1D0-31CF36F0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8075-EC76-4863-A13E-447D120E18FE}" type="datetimeFigureOut">
              <a:rPr lang="et-EE"/>
              <a:pPr>
                <a:defRPr/>
              </a:pPr>
              <a:t>10.06.2025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53B3D-5BA8-4AE4-C929-2C58BA6B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95684-0F0D-BBF3-07A6-4AC8DEA1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2150A-3E05-4E16-973B-67548C2A4E2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4086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0B5A68-38B2-0BB3-DCCC-1C042831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A0BD9-8176-458F-AFB2-14CA12CE41E8}" type="datetimeFigureOut">
              <a:rPr lang="et-EE"/>
              <a:pPr>
                <a:defRPr/>
              </a:pPr>
              <a:t>10.06.2025</a:t>
            </a:fld>
            <a:endParaRPr lang="et-E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40D2E6-A743-D40F-F57B-850C86A0D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FA1962-984C-2F29-B9FE-C8B417E6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9B803-0C65-4671-BE99-C59C33792D9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9767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D05603-A315-7496-A1F2-FBD92E3A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A47C8-27DC-4212-A80A-B4C826CF7F73}" type="datetimeFigureOut">
              <a:rPr lang="et-EE"/>
              <a:pPr>
                <a:defRPr/>
              </a:pPr>
              <a:t>10.06.2025</a:t>
            </a:fld>
            <a:endParaRPr lang="et-E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C159E4-E770-ACB9-9949-AC293413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45D3D9-E2E4-B48C-9ADA-BE204AAD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32F4-56C0-4F1F-A378-C426BEB2B22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5116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E6691B-8001-7BB5-8252-16B26CCC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7296-D002-4F5A-9739-05CBE8F94DF7}" type="datetimeFigureOut">
              <a:rPr lang="et-EE"/>
              <a:pPr>
                <a:defRPr/>
              </a:pPr>
              <a:t>10.06.2025</a:t>
            </a:fld>
            <a:endParaRPr lang="et-E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65CF7B-165A-7914-3C1B-66A06911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30F23C-7319-E422-1A90-B9E83C14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56E0F-B633-43F4-BFBC-31B253E323C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0540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A4493D-09E5-A853-C7F2-32713E68A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D149-3EF2-47F3-9AC3-0BA68B751F4F}" type="datetimeFigureOut">
              <a:rPr lang="et-EE"/>
              <a:pPr>
                <a:defRPr/>
              </a:pPr>
              <a:t>10.06.2025</a:t>
            </a:fld>
            <a:endParaRPr lang="et-E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0A8C385-8340-3AAE-77C0-DD3B2426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716DC3-9D17-4100-022A-1602E885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2AE2-EC72-4BC7-87CB-E79B814E8E8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386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DA7187-22B0-7809-24EA-23299344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C1BF1-98B2-4E8C-8D16-E1F3D37FB2D5}" type="datetimeFigureOut">
              <a:rPr lang="et-EE"/>
              <a:pPr>
                <a:defRPr/>
              </a:pPr>
              <a:t>10.06.2025</a:t>
            </a:fld>
            <a:endParaRPr lang="et-E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3FC07D-FF14-0FE1-9321-33F9F491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FBBFAC-59F5-F2B6-F058-7D235DEA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07D5-3D67-4EAA-B9E9-BBA5F8F1A75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3666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CBD0A0-2778-92F0-4152-EE570022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82ED0-5C0B-46CB-A0E3-9AD48B0A8D7B}" type="datetimeFigureOut">
              <a:rPr lang="et-EE"/>
              <a:pPr>
                <a:defRPr/>
              </a:pPr>
              <a:t>10.06.2025</a:t>
            </a:fld>
            <a:endParaRPr lang="et-E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E60177-3159-D45A-F3C8-40FA2DEC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C5239C-D1F2-5503-123A-46C8A82D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D4C7-D48C-4ED2-B69F-FE530DF9E9A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62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264269AD-57D7-F898-C271-9A1061DC6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/>
              <a:t>Click to edit Master title style</a:t>
            </a:r>
            <a:endParaRPr lang="et-EE" altLang="et-EE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8B373FE-64E4-89FC-CF3C-A96900F97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/>
              <a:t>Click to edit Master text styles</a:t>
            </a:r>
          </a:p>
          <a:p>
            <a:pPr lvl="1"/>
            <a:r>
              <a:rPr lang="en-US" altLang="et-EE"/>
              <a:t>Second level</a:t>
            </a:r>
          </a:p>
          <a:p>
            <a:pPr lvl="2"/>
            <a:r>
              <a:rPr lang="en-US" altLang="et-EE"/>
              <a:t>Third level</a:t>
            </a:r>
          </a:p>
          <a:p>
            <a:pPr lvl="3"/>
            <a:r>
              <a:rPr lang="en-US" altLang="et-EE"/>
              <a:t>Fourth level</a:t>
            </a:r>
          </a:p>
          <a:p>
            <a:pPr lvl="4"/>
            <a:r>
              <a:rPr lang="en-US" altLang="et-EE"/>
              <a:t>Fifth level</a:t>
            </a:r>
            <a:endParaRPr lang="et-EE" alt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C84D6-6E24-80ED-E49F-F41EDED60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300C50-85CB-45F0-BD76-EF94099DB891}" type="datetimeFigureOut">
              <a:rPr lang="et-EE"/>
              <a:pPr>
                <a:defRPr/>
              </a:pPr>
              <a:t>10.06.2025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B99F4-29C0-D7EA-BF04-2EAECA0C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AEC91-E50A-09AB-0089-C893BADE5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6B9EAF-9F3C-4FF4-A9DB-9DE54EF3A4B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3237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CDA566-A733-B3EC-C2BB-950C6A2E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02" y="2607030"/>
            <a:ext cx="7759760" cy="1084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dirty="0"/>
              <a:t>Hädaolukorra seaduse jt seaduste </a:t>
            </a:r>
            <a:br>
              <a:rPr lang="et-EE" dirty="0"/>
            </a:br>
            <a:r>
              <a:rPr lang="et-EE" dirty="0"/>
              <a:t>muutmise seaduse eelnõu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F9F813-4E6E-E965-C0C9-7F6FB83B7D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102" y="5563771"/>
            <a:ext cx="7007225" cy="2889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dirty="0"/>
              <a:t>Siseministeerium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t-EE" dirty="0"/>
              <a:t>Tallinn</a:t>
            </a:r>
            <a:r>
              <a:rPr lang="et-EE"/>
              <a:t>, 10.06.2025</a:t>
            </a:r>
            <a:endParaRPr lang="et-EE" dirty="0"/>
          </a:p>
          <a:p>
            <a:pPr eaLnBrk="1" fontAlgn="auto" hangingPunct="1">
              <a:spcAft>
                <a:spcPts val="0"/>
              </a:spcAft>
              <a:defRPr/>
            </a:pPr>
            <a:endParaRPr lang="et-E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2127C-AF54-A879-3D7C-B76E8FAD4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4366-E0E7-D51F-75DB-FC325ED8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9"/>
            <a:ext cx="10624458" cy="1143000"/>
          </a:xfrm>
        </p:spPr>
        <p:txBody>
          <a:bodyPr/>
          <a:lstStyle/>
          <a:p>
            <a:r>
              <a:rPr lang="et-EE" dirty="0">
                <a:solidFill>
                  <a:srgbClr val="0064B9"/>
                </a:solidFill>
                <a:latin typeface="Arial Narrow" panose="020B0606020202030204" pitchFamily="34" charset="0"/>
              </a:rPr>
              <a:t>Varjumises kavandatav muudatus ja tähtajad</a:t>
            </a:r>
            <a:endParaRPr lang="et-EE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5DC9C-0E5D-3AC6-6058-96BF0C0DEBA4}"/>
              </a:ext>
            </a:extLst>
          </p:cNvPr>
          <p:cNvSpPr txBox="1"/>
          <p:nvPr/>
        </p:nvSpPr>
        <p:spPr>
          <a:xfrm>
            <a:off x="609598" y="1304132"/>
            <a:ext cx="11491357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7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4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t-EE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Eesmärk: </a:t>
            </a:r>
            <a:r>
              <a:rPr kumimoji="0" lang="et-EE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reguleerida õiguslikult varjumise alused, sh varjend, varjumiskoht ja varjumisplaan </a:t>
            </a:r>
          </a:p>
          <a:p>
            <a:pPr marL="0" marR="0" lvl="0" indent="0" algn="just" defTabSz="1217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4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t-EE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Miks: </a:t>
            </a:r>
            <a:r>
              <a:rPr kumimoji="0" lang="et-EE" sz="3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et </a:t>
            </a:r>
            <a:r>
              <a:rPr lang="et-EE" sz="3000" dirty="0">
                <a:solidFill>
                  <a:srgbClr val="000000"/>
                </a:solidFill>
                <a:latin typeface="Arial Narrow" pitchFamily="34" charset="0"/>
              </a:rPr>
              <a:t>kaitsta inimeste elu ja tervist ning tõsta elanike turvatunnet </a:t>
            </a:r>
          </a:p>
          <a:p>
            <a:pPr marL="0" marR="0" lvl="0" indent="0" algn="just" defTabSz="1217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4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t-EE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Kuidas: </a:t>
            </a:r>
          </a:p>
          <a:p>
            <a:pPr marL="455613" marR="0" lvl="0" indent="-455613" algn="l" defTabSz="1217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4B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Avaliku varjendi rajamise nõue hakkab kehtima alates 1. juuli 2026 a. </a:t>
            </a:r>
          </a:p>
          <a:p>
            <a:pPr marL="455613" indent="-455613" defTabSz="1217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B9"/>
              </a:buClr>
              <a:buFont typeface="Arial" panose="020B0604020202020204" pitchFamily="34" charset="0"/>
              <a:buChar char="•"/>
              <a:defRPr/>
            </a:pPr>
            <a:r>
              <a:rPr kumimoji="0" lang="et-E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Varjumisplaani peab olemasoleva hoone omanik tegema 1. juuliks 2027 a.</a:t>
            </a:r>
          </a:p>
          <a:p>
            <a:pPr marL="455613" marR="0" lvl="0" indent="-455613" algn="l" defTabSz="1217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4B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Mitteavaliku varjendi rajamise nõue hakkab kehtima alates 1. juuli 2028 a.</a:t>
            </a:r>
          </a:p>
          <a:p>
            <a:pPr marL="455613" marR="0" lvl="0" indent="-455613" algn="l" defTabSz="1217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4B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800" dirty="0">
                <a:solidFill>
                  <a:srgbClr val="000000"/>
                </a:solidFill>
                <a:latin typeface="Arial Narrow" pitchFamily="34" charset="0"/>
              </a:rPr>
              <a:t>Varjumiskoha peab </a:t>
            </a:r>
            <a:r>
              <a:rPr kumimoji="0" lang="et-E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olemasoleva hoone omanik kohandama 1. juuliks </a:t>
            </a:r>
            <a:r>
              <a:rPr kumimoji="0" lang="fi-FI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2028 </a:t>
            </a:r>
            <a:r>
              <a:rPr kumimoji="0" lang="et-EE" sz="2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a., kui hoones on võimalik varjumiskoha kohandamine.</a:t>
            </a:r>
          </a:p>
          <a:p>
            <a:pPr marL="0" marR="0" lvl="0" indent="0" algn="l" defTabSz="1217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4B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00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CDA566-A733-B3EC-C2BB-950C6A2E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25" y="2633663"/>
            <a:ext cx="6891338" cy="1084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dirty="0"/>
              <a:t>Aitäh!</a:t>
            </a:r>
          </a:p>
        </p:txBody>
      </p:sp>
    </p:spTree>
    <p:extLst>
      <p:ext uri="{BB962C8B-B14F-4D97-AF65-F5344CB8AC3E}">
        <p14:creationId xmlns:p14="http://schemas.microsoft.com/office/powerpoint/2010/main" val="333791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4672C-405D-7102-5B54-B0E5DA7E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64B9"/>
                </a:solidFill>
                <a:latin typeface="Arial Narrow" panose="020B0606020202030204" pitchFamily="34" charset="0"/>
              </a:rPr>
              <a:t>MIKS muutub ja MIS muutub?</a:t>
            </a:r>
            <a:endParaRPr lang="et-EE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9FBC8-8D7E-FD8A-966C-A6F823B73F51}"/>
              </a:ext>
            </a:extLst>
          </p:cNvPr>
          <p:cNvSpPr txBox="1"/>
          <p:nvPr/>
        </p:nvSpPr>
        <p:spPr>
          <a:xfrm>
            <a:off x="601187" y="1550677"/>
            <a:ext cx="11418752" cy="518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6693" lvl="1" indent="-286693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1806" b="1" dirty="0">
                <a:latin typeface="Arial Narrow" panose="020B0606020202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Eesmärk</a:t>
            </a:r>
          </a:p>
          <a:p>
            <a:pPr marL="800100" lvl="2" indent="-34290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t-EE" sz="1806" dirty="0">
                <a:latin typeface="Arial Narrow" panose="020B0606020202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</a:t>
            </a:r>
            <a:r>
              <a:rPr lang="fi-FI" sz="1806" dirty="0">
                <a:latin typeface="Arial Narrow" panose="020B0606020202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lanikkonnakaitse edendamine ja ühiskonna kriisivalmiduse tõstmine</a:t>
            </a:r>
          </a:p>
          <a:p>
            <a:pPr marL="286693" lvl="1" indent="-286693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t-EE" sz="1806" dirty="0">
              <a:latin typeface="Arial Narrow" panose="020B060602020203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6693" lvl="1" indent="-286693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1806" b="1" dirty="0">
                <a:latin typeface="Arial Narrow" panose="020B0606020202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Eelnõu reguleerib üldiselt kolme teemat</a:t>
            </a:r>
          </a:p>
          <a:p>
            <a:pPr marL="800100" lvl="2" indent="-34290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t-EE" dirty="0">
                <a:latin typeface="Arial Narrow" panose="020B0606020202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Ohuteavitus</a:t>
            </a:r>
          </a:p>
          <a:p>
            <a:pPr marL="800100" lvl="2" indent="-34290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t-EE" dirty="0">
                <a:latin typeface="Arial Narrow" panose="020B0606020202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Elanikkonnakaitse koolitus</a:t>
            </a:r>
          </a:p>
          <a:p>
            <a:pPr marL="800100" lvl="2" indent="-34290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t-EE" dirty="0">
                <a:latin typeface="Arial Narrow" panose="020B0606020202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Varjumine</a:t>
            </a:r>
            <a:endParaRPr lang="et-EE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0" lvl="1" algn="just">
              <a:buClr>
                <a:schemeClr val="accent1"/>
              </a:buClr>
            </a:pPr>
            <a:endParaRPr lang="et-EE" sz="1806" b="1" dirty="0">
              <a:latin typeface="Arial Narrow" panose="020B060602020203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6693" lvl="1" indent="-286693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1806" b="1" dirty="0">
                <a:latin typeface="Arial Narrow" panose="020B0606020202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Muudetakse seadusi</a:t>
            </a:r>
          </a:p>
          <a:p>
            <a:pPr marL="743893" lvl="2" indent="-286693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1806" dirty="0">
                <a:latin typeface="Arial Narrow" panose="020B0606020202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Asjaõigusseadus, atmosfääriõhu kaitse seadus, ehitusseadustik, ehitusseadustiku ja planeerimisseaduse rakendamise seadus</a:t>
            </a:r>
          </a:p>
          <a:p>
            <a:pPr marL="0" lvl="1" algn="just">
              <a:buClr>
                <a:schemeClr val="accent1"/>
              </a:buClr>
            </a:pPr>
            <a:endParaRPr lang="et-EE" sz="1806" b="1" dirty="0">
              <a:latin typeface="Arial Narrow" panose="020B060602020203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6693" lvl="1" indent="-286693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1806" b="1" dirty="0">
                <a:latin typeface="Arial Narrow" panose="020B0606020202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</a:t>
            </a:r>
            <a:r>
              <a:rPr lang="fi-FI" sz="1806" b="1" dirty="0">
                <a:latin typeface="Arial Narrow" panose="020B0606020202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ntakse siseministrile volitusnorm viie erineva määruse kehtestamiseks</a:t>
            </a:r>
            <a:r>
              <a:rPr lang="et-EE" sz="1806" b="1" dirty="0">
                <a:latin typeface="Arial Narrow" panose="020B0606020202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sh</a:t>
            </a:r>
          </a:p>
          <a:p>
            <a:pPr marL="743893" lvl="2" indent="-286693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1806" dirty="0">
                <a:latin typeface="Arial Narrow" panose="020B0606020202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„Nõuded varjendile, varjendi rajamise kohustusega hoonete täpsem loetelu hoone kasutamise otstarbe ja tööstus- ja laohoone tavapärase kasutajate arvu järgi ning varjumiskoha kohandamise põhimõtted</a:t>
            </a:r>
            <a:r>
              <a:rPr lang="fi-FI" sz="1806" dirty="0">
                <a:latin typeface="Arial Narrow" panose="020B0606020202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“ </a:t>
            </a:r>
          </a:p>
          <a:p>
            <a:pPr marL="743893" lvl="2" indent="-286693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806" dirty="0">
                <a:latin typeface="Arial Narrow" panose="020B0606020202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„</a:t>
            </a:r>
            <a:r>
              <a:rPr lang="et-EE" sz="1806" dirty="0">
                <a:latin typeface="Arial Narrow" panose="020B0606020202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Nõuded varjumisplaanile ja selle avalikustamisele ning varjumisplaani koostamise kord</a:t>
            </a:r>
            <a:r>
              <a:rPr lang="fi-FI" sz="1806" dirty="0">
                <a:latin typeface="Arial Narrow" panose="020B0606020202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“</a:t>
            </a:r>
          </a:p>
          <a:p>
            <a:pPr marL="286693" lvl="1" indent="-286693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t-EE" sz="1806" b="1" dirty="0">
              <a:latin typeface="Arial Narrow" panose="020B060602020203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lvl="1" algn="just"/>
            <a:endParaRPr lang="et-EE" sz="2408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7A226-91C5-190A-25D9-F57679D30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C9A4-E20F-A230-CDEA-089A6AB0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64B9"/>
                </a:solidFill>
                <a:latin typeface="Arial Narrow" panose="020B0606020202030204" pitchFamily="34" charset="0"/>
              </a:rPr>
              <a:t>Ohuteavitus</a:t>
            </a:r>
            <a:endParaRPr lang="et-EE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E8352-CF05-0E2E-6E74-DCD7EA357AFB}"/>
              </a:ext>
            </a:extLst>
          </p:cNvPr>
          <p:cNvSpPr txBox="1"/>
          <p:nvPr/>
        </p:nvSpPr>
        <p:spPr>
          <a:xfrm>
            <a:off x="601186" y="1550677"/>
            <a:ext cx="5494813" cy="501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6693" lvl="1" indent="-286693" algn="just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2200" dirty="0">
                <a:latin typeface="Arial Narrow" panose="020B0606020202030204" pitchFamily="34" charset="0"/>
              </a:rPr>
              <a:t>Uued mõisted: </a:t>
            </a:r>
            <a:r>
              <a:rPr lang="et-EE" dirty="0">
                <a:latin typeface="Arial Narrow" panose="020B0606020202030204" pitchFamily="34" charset="0"/>
              </a:rPr>
              <a:t>viivitamatu ohuteade, riiklik ohuteavituse süsteem EE-ALARM </a:t>
            </a:r>
          </a:p>
          <a:p>
            <a:pPr marL="286693" lvl="1" indent="-286693" algn="just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2200" dirty="0">
                <a:latin typeface="Arial Narrow" panose="020B0606020202030204" pitchFamily="34" charset="0"/>
              </a:rPr>
              <a:t>Olemasolevad ja arendatavad ohuteavitused ühendatakse</a:t>
            </a:r>
          </a:p>
          <a:p>
            <a:pPr marL="800100" lvl="2" indent="-342900" algn="just"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</a:rPr>
              <a:t>üks riiklik ohuteavituse süsteem EE-ALARM</a:t>
            </a:r>
          </a:p>
          <a:p>
            <a:pPr marL="800100" lvl="2" indent="-342900" algn="just"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</a:rPr>
              <a:t>meediateenused, elektroonilise side teenused ja sireeniseadmed</a:t>
            </a:r>
          </a:p>
          <a:p>
            <a:pPr marL="286693" lvl="1" indent="-286693" algn="just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2200" dirty="0">
                <a:latin typeface="Arial Narrow" panose="020B0606020202030204" pitchFamily="34" charset="0"/>
              </a:rPr>
              <a:t>Määratakse õigus otsustada viivitamatu ohuteate edastamiseks EE-ALARM-i kasutamine, sh kellel on õigus otsustada sireeniseadme käivitamine</a:t>
            </a:r>
          </a:p>
          <a:p>
            <a:pPr marL="286693" lvl="1" indent="-286693" algn="just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2200" dirty="0">
                <a:latin typeface="Arial Narrow" panose="020B0606020202030204" pitchFamily="34" charset="0"/>
              </a:rPr>
              <a:t>Päästeamet kui ohuteavituse valdkonna koordineerija</a:t>
            </a:r>
          </a:p>
          <a:p>
            <a:pPr marL="286693" lvl="1" indent="-286693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t-EE" sz="1806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marL="0" lvl="1" algn="just"/>
            <a:endParaRPr lang="et-EE" sz="2408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B21152-D1A1-667C-B8C3-2219387DF3E1}"/>
              </a:ext>
            </a:extLst>
          </p:cNvPr>
          <p:cNvGrpSpPr/>
          <p:nvPr/>
        </p:nvGrpSpPr>
        <p:grpSpPr>
          <a:xfrm>
            <a:off x="6222523" y="525032"/>
            <a:ext cx="5631407" cy="5807936"/>
            <a:chOff x="531540" y="416676"/>
            <a:chExt cx="5382362" cy="5317382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720F2E95-8994-CFC2-3FBF-2919D4177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2899" y="416676"/>
              <a:ext cx="1991003" cy="17242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355CFF-671B-9332-DA35-824805D93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540" y="416676"/>
              <a:ext cx="3324689" cy="172426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C0E5AF-1723-A0C1-825E-F7907B84B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540" y="2232287"/>
              <a:ext cx="1733792" cy="17052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1607BB-4DA2-74CB-5FE1-D9BBED0A7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" b="2186"/>
            <a:stretch/>
          </p:blipFill>
          <p:spPr>
            <a:xfrm>
              <a:off x="2351055" y="2232287"/>
              <a:ext cx="3562847" cy="17052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317595-E7EE-73BA-850F-BBDDEA750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1540" y="4028845"/>
              <a:ext cx="3562847" cy="17052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C705E4-D032-DB1F-01BA-B4A29C90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89636" y="4028844"/>
              <a:ext cx="1724266" cy="1705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45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279F-1480-182A-BF09-6E426E407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0C7B-17B7-2469-27CC-ABBB6D2F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64B9"/>
                </a:solidFill>
                <a:latin typeface="Arial Narrow" panose="020B0606020202030204" pitchFamily="34" charset="0"/>
              </a:rPr>
              <a:t>Elanikkonnakaitse koolitus</a:t>
            </a:r>
            <a:endParaRPr lang="et-EE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A9493-6D77-48A1-4394-9311E245E2A1}"/>
              </a:ext>
            </a:extLst>
          </p:cNvPr>
          <p:cNvSpPr txBox="1"/>
          <p:nvPr/>
        </p:nvSpPr>
        <p:spPr>
          <a:xfrm>
            <a:off x="601187" y="1550677"/>
            <a:ext cx="5368292" cy="4233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6693" lvl="1" indent="-286693" algn="just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2200" dirty="0">
                <a:latin typeface="Arial Narrow" panose="020B0606020202030204" pitchFamily="34" charset="0"/>
              </a:rPr>
              <a:t>Eesmärk tõsta inimeste valmisolekut kriisis iseseisvalt toime tulla</a:t>
            </a:r>
          </a:p>
          <a:p>
            <a:pPr marL="800100" lvl="2" indent="-342900" algn="just"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</a:rPr>
              <a:t>kodune valmisolek on mh tööalase kriisirolli täitmise eeldus</a:t>
            </a:r>
          </a:p>
          <a:p>
            <a:pPr marL="286693" lvl="1" indent="-286693" algn="just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2200" dirty="0">
                <a:latin typeface="Arial Narrow" panose="020B0606020202030204" pitchFamily="34" charset="0"/>
              </a:rPr>
              <a:t>Elanikkonnakaitse veebikoolitus on kättesaadav</a:t>
            </a:r>
          </a:p>
          <a:p>
            <a:pPr marL="800100" lvl="2" indent="-342900" algn="just"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</a:rPr>
              <a:t>ca 80% odavam võrreldes füüsiliste koolitustega</a:t>
            </a:r>
          </a:p>
          <a:p>
            <a:pPr marL="800100" lvl="2" indent="-342900" algn="just"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</a:rPr>
              <a:t>paindlik (võimaldab suurt koolitatavate mahtu ja ositi läbimist)</a:t>
            </a:r>
          </a:p>
          <a:p>
            <a:pPr marL="800100" lvl="2" indent="-342900" algn="just"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</a:rPr>
              <a:t>teadmised evakuatsioonist esmaabini</a:t>
            </a:r>
          </a:p>
          <a:p>
            <a:pPr marL="800100" lvl="2" indent="-342900" algn="just"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</a:rPr>
              <a:t>enesekontrolli küsimuste, teadmiste testi ja lisainfoga</a:t>
            </a:r>
          </a:p>
          <a:p>
            <a:pPr marL="0" lvl="1" algn="just"/>
            <a:endParaRPr lang="et-EE" sz="2408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pic>
        <p:nvPicPr>
          <p:cNvPr id="11" name="Picture 10" descr="No alt text provided for this image">
            <a:extLst>
              <a:ext uri="{FF2B5EF4-FFF2-40B4-BE49-F238E27FC236}">
                <a16:creationId xmlns:a16="http://schemas.microsoft.com/office/drawing/2014/main" id="{209F422F-785F-65F2-A3CB-9F3015ADE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b="6626"/>
          <a:stretch/>
        </p:blipFill>
        <p:spPr bwMode="auto">
          <a:xfrm>
            <a:off x="6222523" y="357293"/>
            <a:ext cx="5681893" cy="6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1DEC5-E77C-70BF-134A-A5EB79679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1D39-5030-0C8C-9A56-10BE6B86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64B9"/>
                </a:solidFill>
                <a:latin typeface="Arial Narrow" panose="020B0606020202030204" pitchFamily="34" charset="0"/>
              </a:rPr>
              <a:t>Elanikkonnakaitse tegevuskava*</a:t>
            </a:r>
            <a:endParaRPr lang="et-EE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2D7E16-2BD1-FA1C-30D5-52A1CD28400A}"/>
              </a:ext>
            </a:extLst>
          </p:cNvPr>
          <p:cNvSpPr txBox="1"/>
          <p:nvPr/>
        </p:nvSpPr>
        <p:spPr>
          <a:xfrm>
            <a:off x="609599" y="1304132"/>
            <a:ext cx="10624458" cy="5057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7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4B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t-EE" sz="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just" defTabSz="1217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4B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Eesmär</a:t>
            </a:r>
            <a:r>
              <a:rPr kumimoji="0" lang="et-EE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gid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aastaks 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20</a:t>
            </a:r>
            <a:r>
              <a:rPr kumimoji="0" lang="et-EE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34</a:t>
            </a:r>
            <a:r>
              <a:rPr kumimoji="0" lang="et-EE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</a:t>
            </a:r>
          </a:p>
          <a:p>
            <a:pPr marL="455613" marR="0" lvl="0" indent="-455613" algn="just" defTabSz="1217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4B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20% </a:t>
            </a:r>
            <a:r>
              <a:rPr kumimoji="0" lang="et-EE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</a:t>
            </a:r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lan</a:t>
            </a:r>
            <a:r>
              <a:rPr kumimoji="0" lang="et-EE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</a:t>
            </a:r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kele on</a:t>
            </a:r>
            <a:r>
              <a:rPr kumimoji="0" lang="et-EE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avalikud varjumiskohad;</a:t>
            </a:r>
            <a:endParaRPr kumimoji="0" lang="et-EE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5613" marR="0" lvl="0" indent="-455613" algn="just" defTabSz="1217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4B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t-EE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50% kortermajadel, büroo- ja ärihoonetel on olemas lahendused varjumiseks ja loodud juhendmaterjalid, kuidas ja kuhu hoones varjuda.</a:t>
            </a:r>
          </a:p>
          <a:p>
            <a:pPr marL="455613" marR="0" lvl="0" indent="-455613" algn="just" defTabSz="1217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4B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et-EE" sz="3000" dirty="0">
              <a:solidFill>
                <a:srgbClr val="000000"/>
              </a:solidFill>
              <a:latin typeface="Arial Narrow" pitchFamily="34" charset="0"/>
            </a:endParaRPr>
          </a:p>
          <a:p>
            <a:pPr marL="455613" marR="0" lvl="0" indent="-455613" algn="just" defTabSz="1217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4B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et-EE" sz="3000" dirty="0">
              <a:solidFill>
                <a:srgbClr val="000000"/>
              </a:solidFill>
              <a:latin typeface="Arial Narrow" pitchFamily="34" charset="0"/>
            </a:endParaRPr>
          </a:p>
          <a:p>
            <a:pPr marL="455613" marR="0" lvl="0" indent="-455613" algn="just" defTabSz="1217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4B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et-EE" sz="3000" dirty="0">
              <a:solidFill>
                <a:srgbClr val="000000"/>
              </a:solidFill>
              <a:latin typeface="Arial Narrow" pitchFamily="34" charset="0"/>
            </a:endParaRPr>
          </a:p>
          <a:p>
            <a:pPr marL="455613" marR="0" lvl="0" indent="-455613" algn="just" defTabSz="1217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4B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et-EE" sz="3000" dirty="0">
              <a:solidFill>
                <a:srgbClr val="000000"/>
              </a:solidFill>
              <a:latin typeface="Arial Narrow" pitchFamily="34" charset="0"/>
            </a:endParaRPr>
          </a:p>
          <a:p>
            <a:pPr marR="0" lvl="0" algn="just" defTabSz="1217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4B9"/>
              </a:buClr>
              <a:buSzTx/>
              <a:tabLst/>
              <a:defRPr/>
            </a:pPr>
            <a:r>
              <a:rPr lang="et-EE" dirty="0">
                <a:solidFill>
                  <a:srgbClr val="000000"/>
                </a:solidFill>
                <a:latin typeface="Arial Narrow" pitchFamily="34" charset="0"/>
              </a:rPr>
              <a:t>* 22.02.2024 VV kabinetinõupidamisel vastu võetud </a:t>
            </a:r>
            <a:endParaRPr kumimoji="0" lang="et-E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86693" lvl="1" indent="-286693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t-EE" sz="1806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E18FE-BD62-F31F-D7D0-1AA56B489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4538-8885-C8F1-BCB8-A5819E05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64B9"/>
                </a:solidFill>
                <a:latin typeface="Arial Narrow" panose="020B0606020202030204" pitchFamily="34" charset="0"/>
              </a:rPr>
              <a:t>Varjend ja varjumiskoht</a:t>
            </a:r>
            <a:endParaRPr lang="et-EE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6167E-A3E7-A7C6-CCCA-4C3301F51E59}"/>
              </a:ext>
            </a:extLst>
          </p:cNvPr>
          <p:cNvSpPr txBox="1"/>
          <p:nvPr/>
        </p:nvSpPr>
        <p:spPr>
          <a:xfrm>
            <a:off x="609599" y="1269330"/>
            <a:ext cx="5368292" cy="474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6693" lvl="1" indent="-286693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t-EE" sz="1806" dirty="0">
              <a:latin typeface="Arial Narrow" panose="020B0606020202030204" pitchFamily="34" charset="0"/>
            </a:endParaRPr>
          </a:p>
          <a:p>
            <a:pPr marL="286693" lvl="1" indent="-286693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2200" dirty="0">
                <a:latin typeface="Arial Narrow" panose="020B0606020202030204" pitchFamily="34" charset="0"/>
              </a:rPr>
              <a:t>Mitteavalik varjend ja varjumiskoht:</a:t>
            </a:r>
          </a:p>
          <a:p>
            <a:pPr marL="800100" lvl="2" indent="-342900" algn="just"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</a:rPr>
              <a:t>Üle 1200 m2 kortermajad, lasteaiad, koolid, büroohooned jms</a:t>
            </a:r>
          </a:p>
          <a:p>
            <a:pPr marL="800100" lvl="2" indent="-342900" algn="just"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</a:rPr>
              <a:t>Üle 1500 m2 tööstushooned</a:t>
            </a:r>
          </a:p>
          <a:p>
            <a:pPr marL="286693" lvl="1" indent="-286693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2200" dirty="0">
                <a:latin typeface="Arial Narrow" panose="020B0606020202030204" pitchFamily="34" charset="0"/>
              </a:rPr>
              <a:t>Avalik varjend ja varjumiskoht:</a:t>
            </a:r>
          </a:p>
          <a:p>
            <a:pPr marL="800100" lvl="2" indent="-342900" algn="just"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</a:rPr>
              <a:t>Üle 10 000 m2 hoone, mis on avatud külastamiseks rahvahulkadele </a:t>
            </a:r>
          </a:p>
          <a:p>
            <a:pPr marL="286693" lvl="1" indent="-286693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2200" dirty="0">
                <a:latin typeface="Arial Narrow" panose="020B0606020202030204" pitchFamily="34" charset="0"/>
              </a:rPr>
              <a:t>Varjumisplaan:</a:t>
            </a:r>
          </a:p>
          <a:p>
            <a:pPr marL="800100" lvl="2" indent="-342900" algn="just"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</a:rPr>
              <a:t>hinnatakse hoones varjumise võimalus</a:t>
            </a:r>
            <a:r>
              <a:rPr lang="fi-FI" dirty="0">
                <a:latin typeface="Arial Narrow" panose="020B0606020202030204" pitchFamily="34" charset="0"/>
              </a:rPr>
              <a:t>i</a:t>
            </a:r>
            <a:endParaRPr lang="et-EE" dirty="0">
              <a:latin typeface="Arial Narrow" panose="020B0606020202030204" pitchFamily="34" charset="0"/>
            </a:endParaRPr>
          </a:p>
          <a:p>
            <a:pPr marL="800100" lvl="2" indent="-342900" algn="just"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</a:rPr>
              <a:t>kirjeldatakse varjumiseks valmistumist ja läbiviimist</a:t>
            </a:r>
          </a:p>
          <a:p>
            <a:pPr marL="800100" lvl="2" indent="-342900" algn="just"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</a:rPr>
              <a:t>plaani koostab varjumise kohustusega hoone omanik</a:t>
            </a:r>
          </a:p>
          <a:p>
            <a:pPr marL="286693" lvl="1" indent="-286693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2200" dirty="0">
                <a:latin typeface="Arial Narrow" panose="020B0606020202030204" pitchFamily="34" charset="0"/>
              </a:rPr>
              <a:t>Varjumist korraldab Päästeamet, hõlmab:</a:t>
            </a:r>
          </a:p>
          <a:p>
            <a:pPr marL="800100" lvl="2" indent="-342900" algn="just"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fi-FI" dirty="0">
                <a:latin typeface="Arial Narrow" panose="020B0606020202030204" pitchFamily="34" charset="0"/>
              </a:rPr>
              <a:t>varjumiseks valmistumist, </a:t>
            </a:r>
            <a:r>
              <a:rPr lang="et-EE" dirty="0">
                <a:latin typeface="Arial Narrow" panose="020B0606020202030204" pitchFamily="34" charset="0"/>
              </a:rPr>
              <a:t>sh </a:t>
            </a:r>
            <a:r>
              <a:rPr lang="fi-FI" dirty="0">
                <a:latin typeface="Arial Narrow" panose="020B0606020202030204" pitchFamily="34" charset="0"/>
              </a:rPr>
              <a:t>avalikkuse teadlikkuse suurendamist ja teavitamist </a:t>
            </a:r>
            <a:endParaRPr lang="et-EE" dirty="0">
              <a:latin typeface="Arial Narrow" panose="020B0606020202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77440B-773F-94EE-D8D6-9435AF6910A7}"/>
              </a:ext>
            </a:extLst>
          </p:cNvPr>
          <p:cNvGrpSpPr/>
          <p:nvPr/>
        </p:nvGrpSpPr>
        <p:grpSpPr>
          <a:xfrm>
            <a:off x="6357668" y="446074"/>
            <a:ext cx="5452281" cy="5825329"/>
            <a:chOff x="6162223" y="82036"/>
            <a:chExt cx="5931614" cy="5639186"/>
          </a:xfrm>
        </p:grpSpPr>
        <p:pic>
          <p:nvPicPr>
            <p:cNvPr id="5" name="Content Placeholder 6">
              <a:extLst>
                <a:ext uri="{FF2B5EF4-FFF2-40B4-BE49-F238E27FC236}">
                  <a16:creationId xmlns:a16="http://schemas.microsoft.com/office/drawing/2014/main" id="{4505E165-AF9E-CCD0-5F08-A10C43DB0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914" y="3673940"/>
              <a:ext cx="3070309" cy="2047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297B31-940A-B9F3-4F16-35CB79AE7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223" y="1557760"/>
              <a:ext cx="2776197" cy="41634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2BA9CF-61D2-2412-1707-31408F028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584" y="82036"/>
              <a:ext cx="2004025" cy="140682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61C350-8E7B-1883-6B03-58E05DDC9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224" y="82036"/>
              <a:ext cx="2110240" cy="140682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7C6DCF-000F-1DCE-5502-5EAD60643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914" y="1557760"/>
              <a:ext cx="3070923" cy="204728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75C4E2-9A18-99F7-9D8B-A07956E4C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3" t="14483" r="28548" b="14483"/>
            <a:stretch/>
          </p:blipFill>
          <p:spPr>
            <a:xfrm>
              <a:off x="10415104" y="82036"/>
              <a:ext cx="1678120" cy="140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20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0DDD4-D1DF-63DD-9F0D-D090B0629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F63C-8A99-661C-BE72-3DD8D806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9"/>
            <a:ext cx="10624458" cy="1143000"/>
          </a:xfrm>
        </p:spPr>
        <p:txBody>
          <a:bodyPr/>
          <a:lstStyle/>
          <a:p>
            <a:r>
              <a:rPr lang="et-EE" dirty="0">
                <a:solidFill>
                  <a:srgbClr val="0064B9"/>
                </a:solidFill>
                <a:latin typeface="Arial Narrow" panose="020B0606020202030204" pitchFamily="34" charset="0"/>
              </a:rPr>
              <a:t>Miks?</a:t>
            </a:r>
            <a:endParaRPr lang="et-EE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DEB23A17-E55E-7B9D-255C-6E3B17405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332084"/>
              </p:ext>
            </p:extLst>
          </p:nvPr>
        </p:nvGraphicFramePr>
        <p:xfrm>
          <a:off x="609599" y="1357747"/>
          <a:ext cx="10666693" cy="5225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89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D180F-CA4B-2C51-2B64-21FCD50FD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2B52-D983-9F78-8B3B-507C0BC1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64B9"/>
                </a:solidFill>
                <a:latin typeface="Arial Narrow" panose="020B0606020202030204" pitchFamily="34" charset="0"/>
              </a:rPr>
              <a:t>Varjendi ehitamise lisakulu</a:t>
            </a:r>
            <a:endParaRPr lang="et-EE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7981B-793E-5D00-7434-99A22A3B0887}"/>
              </a:ext>
            </a:extLst>
          </p:cNvPr>
          <p:cNvSpPr txBox="1"/>
          <p:nvPr/>
        </p:nvSpPr>
        <p:spPr>
          <a:xfrm>
            <a:off x="609598" y="1335305"/>
            <a:ext cx="11121737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Varjendi rajamise nõue võib tuua kaasa ehitushinna tõusu, kuid </a:t>
            </a:r>
          </a:p>
          <a:p>
            <a:pPr marL="742950" lvl="1" indent="-285750" algn="just">
              <a:buClr>
                <a:schemeClr val="accent1"/>
              </a:buClr>
              <a:buFont typeface="Arial Narrow" panose="020B0606020202030204" pitchFamily="34" charset="0"/>
              <a:buChar char="–"/>
            </a:pPr>
            <a:r>
              <a:rPr lang="et-EE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aitab kaitsta inimeste elu ja tervist kriisi, sealhulgas relvakonflikti korral </a:t>
            </a:r>
          </a:p>
          <a:p>
            <a:pPr marL="742950" lvl="1" indent="-285750" algn="just">
              <a:buClr>
                <a:schemeClr val="accent1"/>
              </a:buClr>
              <a:buFont typeface="Arial Narrow" panose="020B0606020202030204" pitchFamily="34" charset="0"/>
              <a:buChar char="–"/>
            </a:pPr>
            <a:r>
              <a:rPr lang="et-EE" dirty="0">
                <a:latin typeface="Arial Narrow" panose="020B0606020202030204" pitchFamily="34" charset="0"/>
                <a:ea typeface="Times New Roman" panose="02020603050405020304" pitchFamily="18" charset="0"/>
              </a:rPr>
              <a:t>p</a:t>
            </a:r>
            <a:r>
              <a:rPr lang="et-EE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äästetud elud kaaluvad üles varjendi rajamise kulud</a:t>
            </a:r>
          </a:p>
          <a:p>
            <a:pPr algn="just"/>
            <a:endParaRPr lang="et-EE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Võrdlus </a:t>
            </a:r>
            <a:r>
              <a:rPr lang="en-US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Soomes </a:t>
            </a:r>
            <a:r>
              <a:rPr lang="et-EE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näitel lisakulude hindamiseks</a:t>
            </a:r>
          </a:p>
          <a:p>
            <a:pPr marL="742950" lvl="1" indent="-285750" algn="just"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eluhoone varjendi rajamise kohustus lisab ehitushinnale keskmiselt </a:t>
            </a:r>
            <a:r>
              <a:rPr lang="en-US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1-2% </a:t>
            </a:r>
            <a:endParaRPr lang="et-EE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  <a:ea typeface="Times New Roman" panose="02020603050405020304" pitchFamily="18" charset="0"/>
              </a:rPr>
              <a:t>v</a:t>
            </a:r>
            <a:r>
              <a:rPr lang="et-EE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arjendinõue tähendab sisuliselt, et kortermaja netopinnast 2% tuleb teha tugevama konstruktsiooniga</a:t>
            </a:r>
            <a:endParaRPr lang="et-EE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1"/>
              </a:buClr>
              <a:buFont typeface="Arial Narrow" panose="020B0606020202030204" pitchFamily="34" charset="0"/>
              <a:buChar char="−"/>
            </a:pPr>
            <a:endParaRPr lang="et-EE" sz="18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Varjendi konstruktsiooniga ruumi ehitushind sõltub </a:t>
            </a:r>
          </a:p>
          <a:p>
            <a:pPr marL="742950" lvl="1" indent="-285750" algn="just"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  <a:ea typeface="Times New Roman" panose="02020603050405020304" pitchFamily="18" charset="0"/>
              </a:rPr>
              <a:t>ruumi suurusest, kuid </a:t>
            </a:r>
          </a:p>
          <a:p>
            <a:pPr marL="742950" lvl="1" indent="-285750" algn="just"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  <a:ea typeface="Times New Roman" panose="02020603050405020304" pitchFamily="18" charset="0"/>
              </a:rPr>
              <a:t>jääb vahemikku 1600 €/m2 (135 m2 suurusega ruumil) kuni 3200 €/m2 (20 m2 suurusega ruumil)</a:t>
            </a:r>
          </a:p>
          <a:p>
            <a:pPr marL="742950" lvl="1" indent="-285750" algn="just"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  <a:ea typeface="Times New Roman" panose="02020603050405020304" pitchFamily="18" charset="0"/>
              </a:rPr>
              <a:t>ehk mida suurem varjend rajada, seda soodsam on hind ruutmeetri kohta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t-EE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t-EE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Lisakulu hindamisel on võetud eelduseks, et see jääb üldjuhul 2% piiresse, kui </a:t>
            </a:r>
          </a:p>
          <a:p>
            <a:pPr marL="742950" lvl="1" indent="-285750" algn="just"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  <a:ea typeface="Times New Roman" panose="02020603050405020304" pitchFamily="18" charset="0"/>
              </a:rPr>
              <a:t>varjendi rajamine ehitisse on planeeritud kohe algusest (st projekte ei pea ümber tegema) ja </a:t>
            </a:r>
          </a:p>
          <a:p>
            <a:pPr marL="742950" lvl="1" indent="-285750" algn="just">
              <a:buClr>
                <a:schemeClr val="accent1"/>
              </a:buClr>
              <a:buFont typeface="Arial Narrow" panose="020B0606020202030204" pitchFamily="34" charset="0"/>
              <a:buChar char="−"/>
            </a:pPr>
            <a:r>
              <a:rPr lang="et-EE" dirty="0">
                <a:latin typeface="Arial Narrow" panose="020B0606020202030204" pitchFamily="34" charset="0"/>
                <a:ea typeface="Times New Roman" panose="02020603050405020304" pitchFamily="18" charset="0"/>
              </a:rPr>
              <a:t>varjendile on planeeritud tavaolukorraks kasutusotstarve (st tegemist ei ole eraldi lisanduva tühja pinnaga, mida ehitatakse muu üldpinna arvelt). 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t-EE" sz="18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1" algn="just">
              <a:buClr>
                <a:schemeClr val="accent1"/>
              </a:buClr>
            </a:pPr>
            <a:endParaRPr lang="et-EE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96401-863F-C32A-51ED-E44FA3F26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090D-9123-BA6F-9F55-0091362D8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64B9"/>
                </a:solidFill>
                <a:latin typeface="Arial Narrow" panose="020B0606020202030204" pitchFamily="34" charset="0"/>
              </a:rPr>
              <a:t>Teiste riikide kogemus</a:t>
            </a:r>
            <a:endParaRPr lang="et-EE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7801A-A98D-DF72-51C3-47800A6D8D8E}"/>
              </a:ext>
            </a:extLst>
          </p:cNvPr>
          <p:cNvSpPr>
            <a:spLocks noGrp="1"/>
          </p:cNvSpPr>
          <p:nvPr/>
        </p:nvSpPr>
        <p:spPr>
          <a:xfrm>
            <a:off x="726398" y="1417639"/>
            <a:ext cx="4896544" cy="1313907"/>
          </a:xfrm>
          <a:prstGeom prst="rect">
            <a:avLst/>
          </a:prstGeom>
        </p:spPr>
        <p:txBody>
          <a:bodyPr vert="horz" lIns="121496" tIns="60748" rIns="121496" bIns="60748" rtlCol="0">
            <a:noAutofit/>
          </a:bodyPr>
          <a:lstStyle>
            <a:lvl1pPr marL="455611" indent="-45561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87158" indent="-379676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518704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2126186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733667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3341149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48631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6112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3594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t-EE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Varjendite „maailmameister“ Šveits</a:t>
            </a:r>
            <a:r>
              <a:rPr lang="et-EE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t-E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ainus riik maailmas, kus kehtib juba 1962. a seadus, mille kohaselt on igal Šveitsi inimesel õigus kohale varjendis (1m</a:t>
            </a:r>
            <a:r>
              <a:rPr lang="et-EE" sz="18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t-E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inimese kohta).</a:t>
            </a:r>
          </a:p>
          <a:p>
            <a:pPr marL="0" indent="0" algn="just">
              <a:buNone/>
            </a:pPr>
            <a:endParaRPr lang="et-EE" sz="2000" b="1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t-EE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Väga heal tasemel varjendid on:</a:t>
            </a:r>
          </a:p>
          <a:p>
            <a:pPr algn="just"/>
            <a:r>
              <a:rPr lang="et-E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Soomes - pea kogu elanikkonnale</a:t>
            </a:r>
          </a:p>
          <a:p>
            <a:pPr algn="just"/>
            <a:r>
              <a:rPr lang="et-E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Iisraelis - kasutab „turvatubasid“</a:t>
            </a:r>
          </a:p>
          <a:p>
            <a:pPr algn="just"/>
            <a:r>
              <a:rPr lang="et-E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Rootsis – 70%-le elanikkonnast</a:t>
            </a:r>
          </a:p>
          <a:p>
            <a:pPr marL="0" indent="0" algn="just">
              <a:buNone/>
            </a:pPr>
            <a:endParaRPr lang="et-EE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t-E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Uued tulijad </a:t>
            </a:r>
            <a:r>
              <a:rPr lang="et-EE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Eesti</a:t>
            </a:r>
            <a:r>
              <a:rPr lang="et-E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t-EE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Leedu ja Läti </a:t>
            </a:r>
            <a:r>
              <a:rPr lang="et-EE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kes nii kohandavad varjumiskohti kui ka seavad varjendi rajamise nõudeid</a:t>
            </a:r>
            <a:r>
              <a:rPr lang="et-EE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t-EE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t-EE" sz="2400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38B06-67D2-21A1-A77B-CA2467496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41" y="1191889"/>
            <a:ext cx="61332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17370FE252034DAF3C8EE25E86E84B" ma:contentTypeVersion="2" ma:contentTypeDescription="Create a new document." ma:contentTypeScope="" ma:versionID="60c13360b40fb697bb3fb385d6a19ad0">
  <xsd:schema xmlns:xsd="http://www.w3.org/2001/XMLSchema" xmlns:xs="http://www.w3.org/2001/XMLSchema" xmlns:p="http://schemas.microsoft.com/office/2006/metadata/properties" xmlns:ns2="508f4fb5-ab29-4df0-87b4-0144f09b413a" targetNamespace="http://schemas.microsoft.com/office/2006/metadata/properties" ma:root="true" ma:fieldsID="e57ff9bbdc83543b36442b7c0e6733bf" ns2:_="">
    <xsd:import namespace="508f4fb5-ab29-4df0-87b4-0144f09b413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f4fb5-ab29-4df0-87b4-0144f09b41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2D81AE-5B36-4AB0-A0DC-F6D84C78D4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0A7EAE-409E-45E4-8FD5-F098431E8C0F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08f4fb5-ab29-4df0-87b4-0144f09b413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3C72050-F7F5-44B4-B286-818A62B709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8f4fb5-ab29-4df0-87b4-0144f09b41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975</Words>
  <Application>Microsoft Office PowerPoint</Application>
  <PresentationFormat>Widescreen</PresentationFormat>
  <Paragraphs>141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Arial Nova Cond</vt:lpstr>
      <vt:lpstr>Calibri</vt:lpstr>
      <vt:lpstr>Calibri Light</vt:lpstr>
      <vt:lpstr>Roboto Condensed</vt:lpstr>
      <vt:lpstr>Times New Roman</vt:lpstr>
      <vt:lpstr>Wingdings</vt:lpstr>
      <vt:lpstr>2_Office Theme</vt:lpstr>
      <vt:lpstr>Hädaolukorra seaduse jt seaduste  muutmise seaduse eelnõu</vt:lpstr>
      <vt:lpstr>MIKS muutub ja MIS muutub?</vt:lpstr>
      <vt:lpstr>Ohuteavitus</vt:lpstr>
      <vt:lpstr>Elanikkonnakaitse koolitus</vt:lpstr>
      <vt:lpstr>Elanikkonnakaitse tegevuskava*</vt:lpstr>
      <vt:lpstr>Varjend ja varjumiskoht</vt:lpstr>
      <vt:lpstr>Miks?</vt:lpstr>
      <vt:lpstr>Varjendi ehitamise lisakulu</vt:lpstr>
      <vt:lpstr>Teiste riikide kogemus</vt:lpstr>
      <vt:lpstr>Varjumises kavandatav muudatus ja tähtajad</vt:lpstr>
      <vt:lpstr>Aitäh!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Tarvi Ojala</dc:creator>
  <cp:lastModifiedBy>Hedi Arukase</cp:lastModifiedBy>
  <cp:revision>79</cp:revision>
  <cp:lastPrinted>2025-05-14T15:51:00Z</cp:lastPrinted>
  <dcterms:created xsi:type="dcterms:W3CDTF">2024-01-30T08:44:09Z</dcterms:created>
  <dcterms:modified xsi:type="dcterms:W3CDTF">2025-06-10T08:52:46Z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0x010100F517370FE252034DAF3C8EE25E86E84B</vt:lpwstr>
  </property>
</Properties>
</file>