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313" r:id="rId4"/>
    <p:sldId id="303" r:id="rId5"/>
    <p:sldId id="316" r:id="rId6"/>
    <p:sldId id="318" r:id="rId7"/>
    <p:sldId id="317" r:id="rId8"/>
    <p:sldId id="264" r:id="rId9"/>
    <p:sldId id="288" r:id="rId10"/>
    <p:sldId id="309" r:id="rId11"/>
    <p:sldId id="28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M" initials="MM" lastIdx="1" clrIdx="0">
    <p:extLst>
      <p:ext uri="{19B8F6BF-5375-455C-9EA6-DF929625EA0E}">
        <p15:presenceInfo xmlns:p15="http://schemas.microsoft.com/office/powerpoint/2012/main" userId="b37b36a22c234f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28ccce81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28ccce81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28ccce81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28ccce811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eskkonnaportaal.ee/tuuleenergeetika-voimsus-eestis?fbclid=IwY2xjawHxrsBleHRuA2FlbQIxMAABHW9pPict7-pX4FYWDZ4qWegHTXSmFWxoWlJ-khHKNLfbfsW1SgMWT-0NSw_aem_eMme1ob5H2EMT-ZD_9AxVA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eskkonnaportaal.ee/et/tuuleenergeetika-arendamist-piiravate-kitsenduste-kaardistamine-ning-vabade-alade-tuvastami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tinfo.fi/tiedote/69995251/tuulivoimalat-laskevat-tutkitusti-asuntojen-ja-loma-asuntojen-arvoa?publisherId=69819944&amp;fbclid=IwY2xjawHp9hRleHRuA2FlbQIxMAABHXxuvU3e9-iy6A46iAB8ZuXfGb84YyhdzJrPMtcGInLJ1kg0XbLkZMbRCA_aem_Zmbeo0MFvhqGP51ouuAIy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2D4A904D-6D50-A493-89FE-49EA271BE6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44433"/>
            <a:ext cx="9144000" cy="4854633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-203185" y="1920463"/>
            <a:ext cx="9144000" cy="9814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TUULEPARK</a:t>
            </a:r>
            <a:r>
              <a:rPr lang="et-EE" sz="5000" dirty="0"/>
              <a:t> </a:t>
            </a:r>
            <a:br>
              <a:rPr lang="et-EE" sz="5000" dirty="0"/>
            </a:br>
            <a:r>
              <a:rPr lang="en" sz="2500" dirty="0"/>
              <a:t>või</a:t>
            </a:r>
            <a:r>
              <a:rPr lang="en" sz="5000" dirty="0"/>
              <a:t> </a:t>
            </a:r>
            <a:br>
              <a:rPr lang="et-EE" sz="5000" dirty="0"/>
            </a:br>
            <a:r>
              <a:rPr lang="en" sz="5000" dirty="0"/>
              <a:t>TUULETÖÖSTUS</a:t>
            </a:r>
            <a:endParaRPr sz="5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58139" y="2750819"/>
            <a:ext cx="8242121" cy="449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MTÜ Looduse ja Inimeste Eest</a:t>
            </a:r>
            <a:br>
              <a:rPr lang="et-EE" sz="2400" dirty="0">
                <a:solidFill>
                  <a:schemeClr val="tx1"/>
                </a:solidFill>
              </a:rPr>
            </a:br>
            <a:br>
              <a:rPr lang="et-EE" sz="2400" dirty="0">
                <a:solidFill>
                  <a:schemeClr val="tx1"/>
                </a:solidFill>
              </a:rPr>
            </a:br>
            <a:r>
              <a:rPr lang="et-EE" sz="2400" dirty="0">
                <a:solidFill>
                  <a:schemeClr val="tx1"/>
                </a:solidFill>
              </a:rPr>
              <a:t>OTRK „Tuuletööstuse pahupoolest“ (24.04.2025)</a:t>
            </a: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354A042-BF05-0EA6-490E-FE8E89D7C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8443"/>
            <a:ext cx="4739267" cy="260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3118F8C-6767-098A-365A-422921AB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50" y="51748"/>
            <a:ext cx="2822666" cy="1246615"/>
          </a:xfrm>
        </p:spPr>
        <p:txBody>
          <a:bodyPr>
            <a:normAutofit fontScale="90000"/>
          </a:bodyPr>
          <a:lstStyle/>
          <a:p>
            <a:r>
              <a:rPr lang="et-EE" dirty="0"/>
              <a:t>Saardes läbi viidud mõõtmised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CF44645-586D-C62D-739A-76E1BCCE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22021"/>
            <a:ext cx="3134366" cy="318203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t-EE" sz="14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Punane - tuulikute ala</a:t>
            </a:r>
            <a:br>
              <a:rPr lang="et-EE" sz="1400" dirty="0"/>
            </a:br>
            <a:r>
              <a:rPr lang="et-EE" sz="14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Roheline - müra mõõtekoht</a:t>
            </a:r>
          </a:p>
          <a:p>
            <a:pPr marL="114300" indent="0">
              <a:buNone/>
            </a:pPr>
            <a:r>
              <a:rPr lang="et-EE" sz="14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Number rohelise peal - päevane maksimum tulem</a:t>
            </a:r>
            <a:br>
              <a:rPr lang="et-EE" sz="1400" dirty="0"/>
            </a:br>
            <a:r>
              <a:rPr lang="et-EE" sz="14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Rohelisel kollane katus - </a:t>
            </a:r>
            <a:r>
              <a:rPr lang="et-EE" sz="14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infraheli</a:t>
            </a:r>
            <a:r>
              <a:rPr lang="et-EE" sz="14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mõõtekoht</a:t>
            </a:r>
            <a:br>
              <a:rPr lang="et-EE" sz="1400" dirty="0"/>
            </a:br>
            <a:endParaRPr lang="et-EE" sz="1400" dirty="0"/>
          </a:p>
          <a:p>
            <a:pPr marL="114300" indent="0">
              <a:buNone/>
            </a:pPr>
            <a:r>
              <a:rPr lang="et-EE" sz="1400" dirty="0"/>
              <a:t>Lubatud sihtväärtused: </a:t>
            </a:r>
          </a:p>
          <a:p>
            <a:pPr marL="114300" indent="0">
              <a:buNone/>
            </a:pPr>
            <a:r>
              <a:rPr lang="et-EE" sz="1400" dirty="0">
                <a:solidFill>
                  <a:srgbClr val="FF0000"/>
                </a:solidFill>
              </a:rPr>
              <a:t>40 </a:t>
            </a:r>
            <a:r>
              <a:rPr lang="et-EE" sz="1400" dirty="0" err="1">
                <a:solidFill>
                  <a:srgbClr val="FF0000"/>
                </a:solidFill>
              </a:rPr>
              <a:t>dB</a:t>
            </a:r>
            <a:r>
              <a:rPr lang="et-EE" sz="1400" dirty="0">
                <a:solidFill>
                  <a:srgbClr val="FF0000"/>
                </a:solidFill>
              </a:rPr>
              <a:t>(A) öö, 50 </a:t>
            </a:r>
            <a:r>
              <a:rPr lang="et-EE" sz="1400" dirty="0" err="1">
                <a:solidFill>
                  <a:srgbClr val="FF0000"/>
                </a:solidFill>
              </a:rPr>
              <a:t>dB</a:t>
            </a:r>
            <a:r>
              <a:rPr lang="et-EE" sz="1400" dirty="0">
                <a:solidFill>
                  <a:srgbClr val="FF0000"/>
                </a:solidFill>
              </a:rPr>
              <a:t>(A) päev</a:t>
            </a:r>
          </a:p>
          <a:p>
            <a:pPr algn="l"/>
            <a:endParaRPr lang="et-EE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t-E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Terviseamet :</a:t>
            </a:r>
          </a:p>
          <a:p>
            <a:pPr marL="114300" indent="0">
              <a:buNone/>
            </a:pPr>
            <a:r>
              <a:rPr lang="et-EE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Elektrituulikute paigutus lahendada selliselt, et elamu maa-aladel (elamu maa-aladeks loetakse ka </a:t>
            </a:r>
            <a:r>
              <a:rPr lang="et-EE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hajaasustuses</a:t>
            </a:r>
            <a:r>
              <a:rPr lang="et-EE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maatulundusmaadel asuvaid elamute õuealasid) on tagatud tööstusmüra öine sihtväärtus vastavalt keskkonnaministri 16.12.2016 määrusele nr 71.</a:t>
            </a:r>
            <a:endParaRPr lang="et-EE" sz="1200" dirty="0"/>
          </a:p>
          <a:p>
            <a:pPr marL="114300" indent="0">
              <a:buNone/>
            </a:pPr>
            <a:endParaRPr lang="et-EE" sz="1400" dirty="0"/>
          </a:p>
          <a:p>
            <a:pPr marL="114300" indent="0">
              <a:buNone/>
            </a:pPr>
            <a:r>
              <a:rPr lang="et-EE" sz="1400" dirty="0"/>
              <a:t> </a:t>
            </a:r>
          </a:p>
          <a:p>
            <a:pPr marL="114300" indent="0">
              <a:buNone/>
            </a:pPr>
            <a:endParaRPr lang="et-EE" sz="1400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D93B5406-41FF-877C-ECAE-ABD0C54C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6" y="152400"/>
            <a:ext cx="6009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751942C-1210-B089-3128-631BCCCC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880" y="1501139"/>
            <a:ext cx="8520600" cy="24581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t-EE" sz="4400" dirty="0"/>
              <a:t>TÄNAN KUULAMAST!</a:t>
            </a:r>
          </a:p>
        </p:txBody>
      </p:sp>
    </p:spTree>
    <p:extLst>
      <p:ext uri="{BB962C8B-B14F-4D97-AF65-F5344CB8AC3E}">
        <p14:creationId xmlns:p14="http://schemas.microsoft.com/office/powerpoint/2010/main" val="153921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6664988" y="99457"/>
            <a:ext cx="2410432" cy="4944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t-EE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dirty="0"/>
              <a:t>Planeeringutes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b="1" dirty="0"/>
              <a:t>25? </a:t>
            </a:r>
            <a:r>
              <a:rPr lang="et-EE" sz="2400" b="1" dirty="0" err="1"/>
              <a:t>KOVi</a:t>
            </a:r>
            <a:endParaRPr lang="et-EE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t-EE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dirty="0"/>
              <a:t>Kaardil: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t-EE" sz="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t-EE" sz="2200" b="1" dirty="0">
                <a:solidFill>
                  <a:schemeClr val="tx1"/>
                </a:solidFill>
              </a:rPr>
              <a:t>22 valla </a:t>
            </a:r>
            <a:r>
              <a:rPr lang="et-EE" sz="2000" dirty="0"/>
              <a:t>osalised tuuletööstuse alad;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t-EE" sz="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t-EE" sz="2000" dirty="0"/>
              <a:t>riiklikud alad (</a:t>
            </a:r>
            <a:r>
              <a:rPr lang="et-EE" sz="2000" dirty="0" err="1"/>
              <a:t>RePower</a:t>
            </a:r>
            <a:r>
              <a:rPr lang="et-EE" sz="2000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t-EE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t-EE" sz="22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82D7083-A161-8192-0145-D51E9E3E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840" y="0"/>
            <a:ext cx="690882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D7BB2A73-0BA5-03A3-1C5E-C408F0B5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" y="0"/>
            <a:ext cx="8817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>
            <a:extLst>
              <a:ext uri="{FF2B5EF4-FFF2-40B4-BE49-F238E27FC236}">
                <a16:creationId xmlns:a16="http://schemas.microsoft.com/office/drawing/2014/main" id="{37C3A771-ECCF-29D2-2517-E2464EAE25AE}"/>
              </a:ext>
            </a:extLst>
          </p:cNvPr>
          <p:cNvSpPr/>
          <p:nvPr/>
        </p:nvSpPr>
        <p:spPr>
          <a:xfrm>
            <a:off x="228600" y="3733800"/>
            <a:ext cx="8435340" cy="693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Ristkülik 2">
            <a:extLst>
              <a:ext uri="{FF2B5EF4-FFF2-40B4-BE49-F238E27FC236}">
                <a16:creationId xmlns:a16="http://schemas.microsoft.com/office/drawing/2014/main" id="{20090D8D-6E30-53B7-DA9B-3CC7B88F65F6}"/>
              </a:ext>
            </a:extLst>
          </p:cNvPr>
          <p:cNvSpPr/>
          <p:nvPr/>
        </p:nvSpPr>
        <p:spPr>
          <a:xfrm>
            <a:off x="228600" y="1196340"/>
            <a:ext cx="8435340" cy="7467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2EF41-D5E1-1A75-8CD2-747856A231DA}"/>
              </a:ext>
            </a:extLst>
          </p:cNvPr>
          <p:cNvSpPr txBox="1"/>
          <p:nvPr/>
        </p:nvSpPr>
        <p:spPr>
          <a:xfrm>
            <a:off x="213360" y="189436"/>
            <a:ext cx="8420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500" b="1" i="0" dirty="0">
                <a:effectLst/>
                <a:latin typeface="Arial" panose="020B0604020202020204" pitchFamily="34" charset="0"/>
              </a:rPr>
              <a:t>Kui palju planeeritakse?  </a:t>
            </a:r>
          </a:p>
          <a:p>
            <a:endParaRPr lang="et-EE" sz="600" dirty="0">
              <a:latin typeface="Arial" panose="020B0604020202020204" pitchFamily="34" charset="0"/>
            </a:endParaRPr>
          </a:p>
          <a:p>
            <a:r>
              <a:rPr lang="et-EE" b="1" dirty="0"/>
              <a:t>2850 MW </a:t>
            </a:r>
            <a:r>
              <a:rPr lang="et-EE" dirty="0"/>
              <a:t>	ENMAK 2035 maismaatuuletööstuse </a:t>
            </a:r>
            <a:r>
              <a:rPr lang="et-EE" b="0" i="0" dirty="0">
                <a:effectLst/>
                <a:latin typeface="Arial" panose="020B0604020202020204" pitchFamily="34" charset="0"/>
              </a:rPr>
              <a:t>eesmärk Eestis aastaks 2030 hinnanguliselt </a:t>
            </a:r>
          </a:p>
          <a:p>
            <a:endParaRPr lang="et-EE" sz="800" b="0" i="0" dirty="0">
              <a:effectLst/>
              <a:latin typeface="Arial" panose="020B0604020202020204" pitchFamily="34" charset="0"/>
            </a:endParaRPr>
          </a:p>
          <a:p>
            <a:r>
              <a:rPr lang="et-EE" dirty="0">
                <a:latin typeface="Arial" panose="020B0604020202020204" pitchFamily="34" charset="0"/>
              </a:rPr>
              <a:t>					</a:t>
            </a:r>
            <a:endParaRPr lang="et-EE" b="0" i="0" dirty="0">
              <a:effectLst/>
              <a:latin typeface="Arial" panose="020B0604020202020204" pitchFamily="34" charset="0"/>
            </a:endParaRPr>
          </a:p>
          <a:p>
            <a:endParaRPr lang="et-EE" sz="800" b="1" dirty="0">
              <a:latin typeface="Arial" panose="020B0604020202020204" pitchFamily="34" charset="0"/>
            </a:endParaRPr>
          </a:p>
          <a:p>
            <a:r>
              <a:rPr lang="et-EE" sz="1600" b="1" dirty="0">
                <a:latin typeface="Arial" panose="020B0604020202020204" pitchFamily="34" charset="0"/>
              </a:rPr>
              <a:t>6300 MW</a:t>
            </a:r>
            <a:r>
              <a:rPr lang="et-EE" sz="1600" dirty="0">
                <a:latin typeface="Arial" panose="020B0604020202020204" pitchFamily="34" charset="0"/>
              </a:rPr>
              <a:t>	    Planeeringute koguvõimsus </a:t>
            </a:r>
            <a:r>
              <a:rPr lang="et-EE" sz="1200" dirty="0">
                <a:latin typeface="Arial" panose="020B0604020202020204" pitchFamily="34" charset="0"/>
              </a:rPr>
              <a:t>seisuga märts 2024</a:t>
            </a:r>
          </a:p>
          <a:p>
            <a:r>
              <a:rPr lang="et-EE" sz="1600" b="1" dirty="0">
                <a:latin typeface="Arial" panose="020B0604020202020204" pitchFamily="34" charset="0"/>
              </a:rPr>
              <a:t>1100 MW  </a:t>
            </a:r>
            <a:r>
              <a:rPr lang="et-EE" sz="1600" dirty="0">
                <a:latin typeface="Arial" panose="020B0604020202020204" pitchFamily="34" charset="0"/>
              </a:rPr>
              <a:t>   </a:t>
            </a:r>
            <a:r>
              <a:rPr lang="et-EE" sz="1600" dirty="0" err="1">
                <a:latin typeface="Arial" panose="020B0604020202020204" pitchFamily="34" charset="0"/>
              </a:rPr>
              <a:t>RePower</a:t>
            </a:r>
            <a:r>
              <a:rPr lang="et-EE" sz="1600" dirty="0">
                <a:latin typeface="Arial" panose="020B0604020202020204" pitchFamily="34" charset="0"/>
              </a:rPr>
              <a:t> </a:t>
            </a:r>
            <a:r>
              <a:rPr lang="et-EE" sz="1200" dirty="0">
                <a:latin typeface="Arial" panose="020B0604020202020204" pitchFamily="34" charset="0"/>
              </a:rPr>
              <a:t>(riigi poolt valitud alad)</a:t>
            </a:r>
          </a:p>
          <a:p>
            <a:endParaRPr lang="et-EE" dirty="0">
              <a:latin typeface="Arial" panose="020B0604020202020204" pitchFamily="34" charset="0"/>
            </a:endParaRPr>
          </a:p>
          <a:p>
            <a:endParaRPr lang="et-EE" sz="1200" dirty="0">
              <a:latin typeface="Arial" panose="020B0604020202020204" pitchFamily="34" charset="0"/>
            </a:endParaRPr>
          </a:p>
          <a:p>
            <a:r>
              <a:rPr lang="et-EE" sz="1500" b="1" dirty="0">
                <a:hlinkClick r:id="rId2"/>
              </a:rPr>
              <a:t>Keskkonnaportaal</a:t>
            </a:r>
            <a:r>
              <a:rPr lang="et-EE" sz="1500" b="1" dirty="0"/>
              <a:t>:</a:t>
            </a:r>
          </a:p>
          <a:p>
            <a:r>
              <a:rPr lang="et-EE" b="1" dirty="0">
                <a:latin typeface="Arial" panose="020B0604020202020204" pitchFamily="34" charset="0"/>
              </a:rPr>
              <a:t>694 MW</a:t>
            </a:r>
            <a:r>
              <a:rPr lang="et-EE" dirty="0">
                <a:latin typeface="Arial" panose="020B0604020202020204" pitchFamily="34" charset="0"/>
              </a:rPr>
              <a:t>	  Olemasolev võimsus </a:t>
            </a:r>
          </a:p>
          <a:p>
            <a:r>
              <a:rPr lang="et-EE" b="1" dirty="0">
                <a:latin typeface="Arial" panose="020B0604020202020204" pitchFamily="34" charset="0"/>
              </a:rPr>
              <a:t>1859 MW</a:t>
            </a:r>
            <a:r>
              <a:rPr lang="et-EE" dirty="0">
                <a:latin typeface="Arial" panose="020B0604020202020204" pitchFamily="34" charset="0"/>
              </a:rPr>
              <a:t>	  Detailplaneeringutesse ja ehitusetappi jõudnud planeeringud</a:t>
            </a:r>
          </a:p>
          <a:p>
            <a:r>
              <a:rPr lang="et-EE" b="1" dirty="0">
                <a:latin typeface="Arial" panose="020B0604020202020204" pitchFamily="34" charset="0"/>
              </a:rPr>
              <a:t>3880 MW</a:t>
            </a:r>
            <a:r>
              <a:rPr lang="et-EE" dirty="0">
                <a:latin typeface="Arial" panose="020B0604020202020204" pitchFamily="34" charset="0"/>
              </a:rPr>
              <a:t>	  ARENDAJATE arvates potentsiaalselt realiseeruv võimsus</a:t>
            </a:r>
          </a:p>
          <a:p>
            <a:r>
              <a:rPr lang="et-EE" b="1" dirty="0">
                <a:latin typeface="Arial" panose="020B0604020202020204" pitchFamily="34" charset="0"/>
              </a:rPr>
              <a:t>15 000 MW</a:t>
            </a:r>
            <a:r>
              <a:rPr lang="et-EE" dirty="0">
                <a:latin typeface="Arial" panose="020B0604020202020204" pitchFamily="34" charset="0"/>
              </a:rPr>
              <a:t>	  Meretuulealad (Maa-amet, TTJA hoonestusload)</a:t>
            </a:r>
          </a:p>
          <a:p>
            <a:endParaRPr lang="et-EE" sz="800" dirty="0">
              <a:latin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</a:endParaRPr>
          </a:p>
          <a:p>
            <a:r>
              <a:rPr lang="et-EE" b="1" i="0" dirty="0">
                <a:effectLst/>
                <a:latin typeface="Arial" panose="020B0604020202020204" pitchFamily="34" charset="0"/>
              </a:rPr>
              <a:t>1599 MW</a:t>
            </a:r>
            <a:r>
              <a:rPr lang="et-EE" b="0" i="0" dirty="0">
                <a:effectLst/>
                <a:latin typeface="Arial" panose="020B0604020202020204" pitchFamily="34" charset="0"/>
              </a:rPr>
              <a:t>	Kõikide aegade </a:t>
            </a:r>
            <a:r>
              <a:rPr lang="et-EE" b="0" i="0" dirty="0" err="1">
                <a:effectLst/>
                <a:latin typeface="Arial" panose="020B0604020202020204" pitchFamily="34" charset="0"/>
              </a:rPr>
              <a:t>tiputarbimisvõimsus</a:t>
            </a:r>
            <a:r>
              <a:rPr lang="et-EE" b="0" i="0" dirty="0">
                <a:effectLst/>
                <a:latin typeface="Arial" panose="020B0604020202020204" pitchFamily="34" charset="0"/>
              </a:rPr>
              <a:t> (4. jaanuar 2024)</a:t>
            </a:r>
          </a:p>
          <a:p>
            <a:r>
              <a:rPr lang="et-EE" b="1" dirty="0">
                <a:latin typeface="Arial" panose="020B0604020202020204" pitchFamily="34" charset="0"/>
              </a:rPr>
              <a:t>950 MW</a:t>
            </a:r>
            <a:r>
              <a:rPr lang="et-EE" dirty="0">
                <a:latin typeface="Arial" panose="020B0604020202020204" pitchFamily="34" charset="0"/>
              </a:rPr>
              <a:t>	Keskmine tarbimisvõimsus</a:t>
            </a:r>
            <a:endParaRPr lang="et-EE" b="0" i="0" dirty="0">
              <a:effectLst/>
              <a:latin typeface="Arial" panose="020B0604020202020204" pitchFamily="34" charset="0"/>
            </a:endParaRPr>
          </a:p>
          <a:p>
            <a:endParaRPr lang="et-EE" sz="1200" dirty="0">
              <a:latin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8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6BF978EB-315F-5C3D-5A34-F289E6AA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4" y="315574"/>
            <a:ext cx="5573636" cy="4957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5E6515-F3C0-CAC2-1C20-3D0BFAC6EB82}"/>
              </a:ext>
            </a:extLst>
          </p:cNvPr>
          <p:cNvSpPr txBox="1"/>
          <p:nvPr/>
        </p:nvSpPr>
        <p:spPr>
          <a:xfrm>
            <a:off x="293764" y="96083"/>
            <a:ext cx="476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Tuulealade planeeringud valdades (koos </a:t>
            </a:r>
            <a:r>
              <a:rPr lang="et-EE" b="1" dirty="0" err="1"/>
              <a:t>RePoweriga</a:t>
            </a:r>
            <a:r>
              <a:rPr lang="et-EE" b="1" dirty="0"/>
              <a:t>)</a:t>
            </a:r>
          </a:p>
        </p:txBody>
      </p:sp>
      <p:sp>
        <p:nvSpPr>
          <p:cNvPr id="13" name="Ristkülik 12">
            <a:extLst>
              <a:ext uri="{FF2B5EF4-FFF2-40B4-BE49-F238E27FC236}">
                <a16:creationId xmlns:a16="http://schemas.microsoft.com/office/drawing/2014/main" id="{9E777741-897C-6914-330A-89CD4FA2D657}"/>
              </a:ext>
            </a:extLst>
          </p:cNvPr>
          <p:cNvSpPr/>
          <p:nvPr/>
        </p:nvSpPr>
        <p:spPr>
          <a:xfrm>
            <a:off x="225184" y="5059680"/>
            <a:ext cx="3912476" cy="21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86F04-C37D-621F-B4D1-4A905CF686A0}"/>
              </a:ext>
            </a:extLst>
          </p:cNvPr>
          <p:cNvSpPr txBox="1"/>
          <p:nvPr/>
        </p:nvSpPr>
        <p:spPr>
          <a:xfrm>
            <a:off x="0" y="4943296"/>
            <a:ext cx="32111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600" dirty="0"/>
              <a:t>* MTÜ Looduse ja Inimeste Eest teada olevad planeeringud koos metsamaa osakaaluga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1D4BA-D7ED-2984-AC16-26E1F1B71CF7}"/>
              </a:ext>
            </a:extLst>
          </p:cNvPr>
          <p:cNvSpPr txBox="1"/>
          <p:nvPr/>
        </p:nvSpPr>
        <p:spPr>
          <a:xfrm>
            <a:off x="5970664" y="325278"/>
            <a:ext cx="30133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500" b="1" dirty="0"/>
              <a:t>Keskmine metsamaa osakaal tuulealadel 75,10%</a:t>
            </a:r>
          </a:p>
          <a:p>
            <a:endParaRPr lang="et-EE" sz="1500" b="1" dirty="0"/>
          </a:p>
          <a:p>
            <a:r>
              <a:rPr lang="et-EE" sz="1500" b="1" dirty="0"/>
              <a:t>Planeeringud rohevõrgustiku</a:t>
            </a:r>
          </a:p>
          <a:p>
            <a:r>
              <a:rPr lang="et-EE" sz="1500" b="1" dirty="0"/>
              <a:t>tuumalades ja rohekoridorides</a:t>
            </a:r>
          </a:p>
        </p:txBody>
      </p:sp>
    </p:spTree>
    <p:extLst>
      <p:ext uri="{BB962C8B-B14F-4D97-AF65-F5344CB8AC3E}">
        <p14:creationId xmlns:p14="http://schemas.microsoft.com/office/powerpoint/2010/main" val="362130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F9D1750-050E-D25D-BF79-A00292D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729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t-EE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Kaitsealuste lindude puhvertsoonide v</a:t>
            </a:r>
            <a:r>
              <a:rPr lang="et-EE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t-EE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hendamine/eiramine</a:t>
            </a:r>
            <a:br>
              <a:rPr lang="et-EE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91B9886D-86F8-B76C-0C47-40162BB7C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583615"/>
            <a:ext cx="7048315" cy="4241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F5CDC-EF7D-0663-2DD9-6A2A03E7205E}"/>
              </a:ext>
            </a:extLst>
          </p:cNvPr>
          <p:cNvSpPr txBox="1"/>
          <p:nvPr/>
        </p:nvSpPr>
        <p:spPr>
          <a:xfrm>
            <a:off x="6370320" y="478842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MLA, KAUR 2022 algne kaardistus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349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BA04A-1272-DC63-B08F-C8B70A5D6B74}"/>
              </a:ext>
            </a:extLst>
          </p:cNvPr>
          <p:cNvSpPr txBox="1"/>
          <p:nvPr/>
        </p:nvSpPr>
        <p:spPr>
          <a:xfrm>
            <a:off x="156210" y="157638"/>
            <a:ext cx="8831580" cy="477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Mõjuhindajate soovitusi ja väljavõtteid:</a:t>
            </a:r>
          </a:p>
          <a:p>
            <a:endParaRPr lang="et-EE" sz="1200" b="1" dirty="0"/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t-E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teravili asendada rapsi või rohumaaga;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t-E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hüvitusalad võõrale metsamaale;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t-E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tuulikute seiskamine: 	</a:t>
            </a:r>
          </a:p>
          <a:p>
            <a:pPr lvl="0">
              <a:lnSpc>
                <a:spcPct val="107000"/>
              </a:lnSpc>
            </a:pPr>
            <a:r>
              <a:rPr lang="et-E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* läheneb lind/nahkhiir, samuti rändeperiood </a:t>
            </a:r>
          </a:p>
          <a:p>
            <a:pPr lvl="0">
              <a:lnSpc>
                <a:spcPct val="107000"/>
              </a:lnSpc>
            </a:pPr>
            <a:r>
              <a:rPr lang="et-E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* </a:t>
            </a:r>
            <a:r>
              <a:rPr lang="et-E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esineb ebasobiv varjutus</a:t>
            </a:r>
          </a:p>
          <a:p>
            <a:pPr lvl="0">
              <a:lnSpc>
                <a:spcPct val="107000"/>
              </a:lnSpc>
            </a:pPr>
            <a:r>
              <a:rPr lang="et-E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* toimub saagikoristus</a:t>
            </a:r>
            <a:endParaRPr lang="et-EE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t-E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  kui asukohapõhine eksperthinnang ei sobi, hakatakse seda sobivaks muutma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t-EE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Näited: </a:t>
            </a:r>
            <a:endParaRPr lang="et-EE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t-EE" sz="135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Liivi lahe merepargi KMH: „</a:t>
            </a:r>
            <a:r>
              <a:rPr lang="et-EE" sz="135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Tuulikute paigutumine meremaastikku pigem mitmekesistab vaadeldavat maastikku.“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t-EE" sz="135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Põhja-Pärnumaa EP KSH: „…kaaluda sellise leevendusmeetme rakendamist nagu tuulikute ajutine seiskamine saagikoristuse ajal (ajal, mil saagikoristuse masin põllul otseselt tegeleb saagikoristusega).”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t-EE" sz="135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Märjamaa EP KSH programm: „Keskmine tuule kiirus kasvab ligi 18%.“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t-EE" sz="135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Saarde KSH 2020 „…</a:t>
            </a:r>
            <a:r>
              <a:rPr lang="et-EE" sz="13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negatiivne mõju avaldub valdavalt peale tuulepargi arendamisest teatamist ja enne selle valmimist. </a:t>
            </a:r>
            <a:r>
              <a:rPr lang="et-EE" sz="135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Peale tuulepargi valmimist uuringu kohaselt hinnad tõusid vähemalt eelnevale tasemele</a:t>
            </a:r>
            <a:r>
              <a:rPr lang="et-EE" sz="13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t-EE" sz="1350" b="0" i="0" u="none" strike="noStrike" kern="10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t-EE" sz="135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9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ctrTitle"/>
          </p:nvPr>
        </p:nvSpPr>
        <p:spPr>
          <a:xfrm>
            <a:off x="-815340" y="-78704"/>
            <a:ext cx="9022080" cy="6135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000" dirty="0"/>
              <a:t>Kinnisvara </a:t>
            </a:r>
            <a:r>
              <a:rPr lang="et-EE" sz="1300" dirty="0"/>
              <a:t>(ei kajastu müümata jäänud kinnisvara, uuringud madalamate tuugenitega)</a:t>
            </a:r>
            <a:endParaRPr sz="1300" dirty="0"/>
          </a:p>
        </p:txBody>
      </p:sp>
      <p:sp>
        <p:nvSpPr>
          <p:cNvPr id="2" name="Google Shape;108;p21">
            <a:extLst>
              <a:ext uri="{FF2B5EF4-FFF2-40B4-BE49-F238E27FC236}">
                <a16:creationId xmlns:a16="http://schemas.microsoft.com/office/drawing/2014/main" id="{957E9AA3-3137-A779-9691-21E4E1DAB936}"/>
              </a:ext>
            </a:extLst>
          </p:cNvPr>
          <p:cNvSpPr txBox="1">
            <a:spLocks/>
          </p:cNvSpPr>
          <p:nvPr/>
        </p:nvSpPr>
        <p:spPr>
          <a:xfrm>
            <a:off x="7751348" y="0"/>
            <a:ext cx="1322264" cy="47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t-EE" sz="1200" dirty="0"/>
              <a:t>  </a:t>
            </a:r>
            <a:r>
              <a:rPr lang="et-EE" sz="1200" dirty="0">
                <a:hlinkClick r:id="rId3"/>
              </a:rPr>
              <a:t>STT info.fi</a:t>
            </a:r>
            <a:endParaRPr lang="et-EE" sz="1200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532DB9B-7474-49B7-A2AA-89F20DCAF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84505"/>
              </p:ext>
            </p:extLst>
          </p:nvPr>
        </p:nvGraphicFramePr>
        <p:xfrm>
          <a:off x="281941" y="534873"/>
          <a:ext cx="8336279" cy="4620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499">
                  <a:extLst>
                    <a:ext uri="{9D8B030D-6E8A-4147-A177-3AD203B41FA5}">
                      <a16:colId xmlns:a16="http://schemas.microsoft.com/office/drawing/2014/main" val="59191539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70549305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320815984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4237890525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168280680"/>
                    </a:ext>
                  </a:extLst>
                </a:gridCol>
                <a:gridCol w="2415540">
                  <a:extLst>
                    <a:ext uri="{9D8B030D-6E8A-4147-A177-3AD203B41FA5}">
                      <a16:colId xmlns:a16="http://schemas.microsoft.com/office/drawing/2014/main" val="1531349285"/>
                    </a:ext>
                  </a:extLst>
                </a:gridCol>
              </a:tblGrid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Riik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0–2 km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2–4 km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>
                          <a:effectLst/>
                        </a:rPr>
                        <a:t>5–8 / 8–14 km</a:t>
                      </a:r>
                      <a:endParaRPr lang="et-E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Uuringu kirjeldus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Allikas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527113165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Soome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0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 dirty="0">
                          <a:effectLst/>
                        </a:rPr>
                        <a:t>0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 dirty="0">
                          <a:effectLst/>
                        </a:rPr>
                        <a:t>0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u="none" strike="noStrike" dirty="0">
                          <a:effectLst/>
                        </a:rPr>
                        <a:t>1134 </a:t>
                      </a:r>
                      <a:r>
                        <a:rPr lang="fi-FI" sz="1000" u="none" strike="noStrike" dirty="0" err="1">
                          <a:effectLst/>
                        </a:rPr>
                        <a:t>tehingut</a:t>
                      </a:r>
                      <a:r>
                        <a:rPr lang="fi-FI" sz="1000" u="none" strike="noStrike" dirty="0">
                          <a:effectLst/>
                        </a:rPr>
                        <a:t> 6 </a:t>
                      </a:r>
                      <a:r>
                        <a:rPr lang="fi-FI" sz="1000" u="none" strike="noStrike" dirty="0" err="1">
                          <a:effectLst/>
                        </a:rPr>
                        <a:t>omavalitsuses</a:t>
                      </a:r>
                      <a:r>
                        <a:rPr lang="fi-FI" sz="1000" u="none" strike="noStrike" dirty="0">
                          <a:effectLst/>
                        </a:rPr>
                        <a:t> (2012–2021).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>
                          <a:effectLst/>
                        </a:rPr>
                        <a:t>Suomen Tuulivoimayhdistys</a:t>
                      </a:r>
                      <a:endParaRPr lang="et-E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3744584027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Rootsi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19–23</a:t>
                      </a: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10–14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6–12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68 941 tehingut (2013–2018), u. 600 000 tehingut (2005–2018). Mõju ulatus 8 km.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effectLst/>
                        </a:rPr>
                        <a:t>Royal Institute of Technology 2022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3910653885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Taani (I)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 dirty="0">
                          <a:effectLst/>
                        </a:rPr>
                        <a:t>Puudub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40% kinnisvaratehingutest. Märkimisväärne negatiivne mõju 3 km kaugusel. Kõrgeim tuulik: 140 m.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>
                          <a:effectLst/>
                        </a:rPr>
                        <a:t>Jensen et al. 2018</a:t>
                      </a:r>
                      <a:endParaRPr lang="et-E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4040159279"/>
                  </a:ext>
                </a:extLst>
              </a:tr>
              <a:tr h="41524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Taani (II)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effectLst/>
                        </a:rPr>
                        <a:t>8–12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 dirty="0">
                          <a:effectLst/>
                        </a:rPr>
                        <a:t>Puudub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u="none" strike="noStrike" dirty="0">
                          <a:effectLst/>
                        </a:rPr>
                        <a:t>1,34 </a:t>
                      </a:r>
                      <a:r>
                        <a:rPr lang="fi-FI" sz="1000" u="none" strike="noStrike" dirty="0" err="1">
                          <a:effectLst/>
                        </a:rPr>
                        <a:t>milj</a:t>
                      </a:r>
                      <a:r>
                        <a:rPr lang="et-EE" sz="1000" u="none" strike="noStrike" dirty="0">
                          <a:effectLst/>
                        </a:rPr>
                        <a:t>.</a:t>
                      </a:r>
                      <a:r>
                        <a:rPr lang="fi-FI" sz="1000" u="none" strike="noStrike" dirty="0">
                          <a:effectLst/>
                        </a:rPr>
                        <a:t> </a:t>
                      </a:r>
                      <a:r>
                        <a:rPr lang="fi-FI" sz="1000" u="none" strike="noStrike" dirty="0" err="1">
                          <a:effectLst/>
                        </a:rPr>
                        <a:t>tehingut</a:t>
                      </a:r>
                      <a:r>
                        <a:rPr lang="fi-FI" sz="1000" u="none" strike="noStrike" dirty="0">
                          <a:effectLst/>
                        </a:rPr>
                        <a:t> (1992–2019). </a:t>
                      </a:r>
                      <a:r>
                        <a:rPr lang="fi-FI" sz="1000" u="none" strike="noStrike" dirty="0" err="1">
                          <a:effectLst/>
                        </a:rPr>
                        <a:t>Arvestatud</a:t>
                      </a:r>
                      <a:r>
                        <a:rPr lang="fi-FI" sz="1000" u="none" strike="noStrike" dirty="0">
                          <a:effectLst/>
                        </a:rPr>
                        <a:t> </a:t>
                      </a:r>
                      <a:r>
                        <a:rPr lang="fi-FI" sz="1000" u="none" strike="noStrike" dirty="0" err="1">
                          <a:effectLst/>
                        </a:rPr>
                        <a:t>vahemaad</a:t>
                      </a:r>
                      <a:r>
                        <a:rPr lang="fi-FI" sz="1000" u="none" strike="noStrike" dirty="0">
                          <a:effectLst/>
                        </a:rPr>
                        <a:t>, </a:t>
                      </a:r>
                      <a:r>
                        <a:rPr lang="fi-FI" sz="1000" u="none" strike="noStrike" dirty="0" err="1">
                          <a:effectLst/>
                        </a:rPr>
                        <a:t>kõrgust</a:t>
                      </a:r>
                      <a:r>
                        <a:rPr lang="fi-FI" sz="1000" u="none" strike="noStrike" dirty="0">
                          <a:effectLst/>
                        </a:rPr>
                        <a:t> ja </a:t>
                      </a:r>
                      <a:r>
                        <a:rPr lang="fi-FI" sz="1000" u="none" strike="noStrike" dirty="0" err="1">
                          <a:effectLst/>
                        </a:rPr>
                        <a:t>vilkumist</a:t>
                      </a:r>
                      <a:r>
                        <a:rPr lang="fi-FI" sz="1000" u="none" strike="noStrike" dirty="0">
                          <a:effectLst/>
                        </a:rPr>
                        <a:t>.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 dirty="0" err="1">
                          <a:effectLst/>
                        </a:rPr>
                        <a:t>Andersen</a:t>
                      </a:r>
                      <a:r>
                        <a:rPr lang="et-EE" sz="1000" u="sng" strike="noStrike" dirty="0">
                          <a:effectLst/>
                        </a:rPr>
                        <a:t> ja </a:t>
                      </a:r>
                      <a:r>
                        <a:rPr lang="et-EE" sz="1000" u="sng" strike="noStrike" dirty="0" err="1">
                          <a:effectLst/>
                        </a:rPr>
                        <a:t>Hener</a:t>
                      </a:r>
                      <a:r>
                        <a:rPr lang="et-EE" sz="1000" u="sng" strike="noStrike" dirty="0">
                          <a:effectLst/>
                        </a:rPr>
                        <a:t> 2022</a:t>
                      </a:r>
                      <a:endParaRPr lang="et-EE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2257572228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>
                          <a:effectLst/>
                        </a:rPr>
                        <a:t>Holland</a:t>
                      </a:r>
                      <a:endParaRPr lang="et-E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0,7–3,1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 dirty="0">
                          <a:effectLst/>
                        </a:rPr>
                        <a:t>Puudub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70% kinnisvaratehingutest (1985–2011).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>
                          <a:effectLst/>
                        </a:rPr>
                        <a:t>Droes ja Koster 2016</a:t>
                      </a:r>
                      <a:endParaRPr lang="et-E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2796886213"/>
                  </a:ext>
                </a:extLst>
              </a:tr>
              <a:tr h="28026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>
                          <a:effectLst/>
                        </a:rPr>
                        <a:t>Norra</a:t>
                      </a:r>
                      <a:endParaRPr lang="et-E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effectLst/>
                        </a:rPr>
                        <a:t>15–16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8–12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 dirty="0">
                          <a:effectLst/>
                        </a:rPr>
                        <a:t>5–6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u="none" strike="noStrike">
                          <a:effectLst/>
                        </a:rPr>
                        <a:t>230 000 tehingut 12 aasta jooksul.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>
                          <a:effectLst/>
                        </a:rPr>
                        <a:t>University of Oslo 2023</a:t>
                      </a:r>
                      <a:endParaRPr lang="et-E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1196399310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Prantsusmaa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20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Intervjuud (kinnisvaramaaklerid, notarid, 2019).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>
                          <a:effectLst/>
                        </a:rPr>
                        <a:t>Federation Environnement Durable</a:t>
                      </a:r>
                      <a:endParaRPr lang="et-E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1256395752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Prantsusmaa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1,5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1,5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0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Mõju puudub</a:t>
                      </a:r>
                      <a:r>
                        <a:rPr lang="nn-NO" sz="1000" u="none" strike="noStrike" dirty="0">
                          <a:effectLst/>
                        </a:rPr>
                        <a:t> 5 km kaugusel, 2022.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 dirty="0">
                          <a:effectLst/>
                        </a:rPr>
                        <a:t>Rohepöörde Organisatsioon </a:t>
                      </a:r>
                      <a:r>
                        <a:rPr lang="et-EE" sz="1000" u="sng" strike="noStrike" dirty="0" err="1">
                          <a:effectLst/>
                        </a:rPr>
                        <a:t>Ademe</a:t>
                      </a:r>
                      <a:endParaRPr lang="et-EE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27303412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Saksamaa (I)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effectLst/>
                        </a:rPr>
                        <a:t>7–23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7 milj. tehingut (hinnapakkumised). Keskmiselt -7,1% 1 km kaugusel; maapiirkonnas -23%. Väheneb 8–9 km kaugusel.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effectLst/>
                        </a:rPr>
                        <a:t>Ruhr Economic Papers # 791, 2019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2156105626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Saksamaa (II)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effectLst/>
                        </a:rPr>
                        <a:t>10–17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u="none" strike="noStrike" dirty="0">
                          <a:effectLst/>
                        </a:rPr>
                        <a:t>2100 </a:t>
                      </a:r>
                      <a:r>
                        <a:rPr lang="fi-FI" sz="1000" u="none" strike="noStrike" dirty="0" err="1">
                          <a:effectLst/>
                        </a:rPr>
                        <a:t>tehingut</a:t>
                      </a:r>
                      <a:r>
                        <a:rPr lang="fi-FI" sz="1000" u="none" strike="noStrike" dirty="0">
                          <a:effectLst/>
                        </a:rPr>
                        <a:t>. </a:t>
                      </a:r>
                      <a:r>
                        <a:rPr lang="et-EE" sz="1000" u="none" strike="noStrike" dirty="0">
                          <a:effectLst/>
                        </a:rPr>
                        <a:t>P</a:t>
                      </a:r>
                      <a:r>
                        <a:rPr lang="fi-FI" sz="1000" u="none" strike="noStrike" dirty="0" err="1">
                          <a:effectLst/>
                        </a:rPr>
                        <a:t>eamiselt</a:t>
                      </a:r>
                      <a:r>
                        <a:rPr lang="et-EE" sz="1000" u="none" strike="noStrike" dirty="0">
                          <a:effectLst/>
                        </a:rPr>
                        <a:t> visuaalne mõju</a:t>
                      </a:r>
                      <a:r>
                        <a:rPr lang="fi-FI" sz="1000" u="none" strike="noStrike" dirty="0">
                          <a:effectLst/>
                        </a:rPr>
                        <a:t>.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 dirty="0" err="1">
                          <a:effectLst/>
                        </a:rPr>
                        <a:t>Sunak</a:t>
                      </a:r>
                      <a:r>
                        <a:rPr lang="et-EE" sz="1000" u="sng" strike="noStrike" dirty="0">
                          <a:effectLst/>
                        </a:rPr>
                        <a:t> &amp; </a:t>
                      </a:r>
                      <a:r>
                        <a:rPr lang="et-EE" sz="1000" u="sng" strike="noStrike" dirty="0" err="1">
                          <a:effectLst/>
                        </a:rPr>
                        <a:t>Madlener</a:t>
                      </a:r>
                      <a:r>
                        <a:rPr lang="et-EE" sz="1000" u="sng" strike="noStrike" dirty="0">
                          <a:effectLst/>
                        </a:rPr>
                        <a:t> 2016</a:t>
                      </a:r>
                      <a:endParaRPr lang="et-EE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4054274894"/>
                  </a:ext>
                </a:extLst>
              </a:tr>
              <a:tr h="27682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Ühendkuningriik (I)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0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0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0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7 tuuleparki Inglismaal ja Walesis, mõju puudub 5 km kaugusel.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sng" strike="noStrike" dirty="0" err="1">
                          <a:effectLst/>
                        </a:rPr>
                        <a:t>RenewableUK</a:t>
                      </a:r>
                      <a:r>
                        <a:rPr lang="et-EE" sz="1000" u="sng" strike="noStrike" dirty="0">
                          <a:effectLst/>
                        </a:rPr>
                        <a:t> 2014</a:t>
                      </a:r>
                      <a:endParaRPr lang="et-EE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4071912118"/>
                  </a:ext>
                </a:extLst>
              </a:tr>
              <a:tr h="393772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b="1" u="none" strike="noStrike" dirty="0">
                          <a:effectLst/>
                        </a:rPr>
                        <a:t>Ühendkuningriik (II)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u="none" strike="noStrike" dirty="0">
                          <a:effectLst/>
                        </a:rPr>
                        <a:t>12</a:t>
                      </a:r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1,5–3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000" u="none" strike="noStrike">
                          <a:effectLst/>
                        </a:rPr>
                        <a:t>Puudub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>
                          <a:effectLst/>
                        </a:rPr>
                        <a:t>Vähemalt 20 tuuliku alad vähendavad hindu kuni 8–14 km kaugusel.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effectLst/>
                        </a:rPr>
                        <a:t>London School of Economics 2013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7" marR="3927" marT="3927" marB="0" anchor="ctr"/>
                </a:tc>
                <a:extLst>
                  <a:ext uri="{0D108BD9-81ED-4DB2-BD59-A6C34878D82A}">
                    <a16:rowId xmlns:a16="http://schemas.microsoft.com/office/drawing/2014/main" val="3140109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8AD8A0-8634-998F-FCDA-8112B913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t-EE" b="1" dirty="0"/>
              <a:t>Talumistasu Eestis vs Taani lahendus</a:t>
            </a:r>
            <a:br>
              <a:rPr lang="et-EE" b="1" dirty="0"/>
            </a:br>
            <a:br>
              <a:rPr lang="et-EE" dirty="0"/>
            </a:br>
            <a:r>
              <a:rPr lang="et-EE" sz="2200" dirty="0"/>
              <a:t>Näiteks, Taanis on seadusega ette nähtud, et kui kinnisvara väärtus väheneb rohkem kui 1%:</a:t>
            </a:r>
            <a:br>
              <a:rPr lang="et-EE" sz="2200" dirty="0"/>
            </a:br>
            <a:br>
              <a:rPr lang="et-EE" sz="2200" dirty="0"/>
            </a:br>
            <a:r>
              <a:rPr lang="et-EE" sz="2200" dirty="0"/>
              <a:t>a) maksab arendaja kinni hinnavahe; või</a:t>
            </a:r>
            <a:br>
              <a:rPr lang="et-EE" sz="2200" dirty="0"/>
            </a:br>
            <a:br>
              <a:rPr lang="et-EE" sz="2200" dirty="0"/>
            </a:br>
            <a:r>
              <a:rPr lang="et-EE" sz="2200" dirty="0"/>
              <a:t>b) kinnistuomanik saab nõuda kinnistu väljaostmist täishinnaga.</a:t>
            </a:r>
          </a:p>
        </p:txBody>
      </p:sp>
    </p:spTree>
    <p:extLst>
      <p:ext uri="{BB962C8B-B14F-4D97-AF65-F5344CB8AC3E}">
        <p14:creationId xmlns:p14="http://schemas.microsoft.com/office/powerpoint/2010/main" val="39258901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715</Words>
  <Application>Microsoft Office PowerPoint</Application>
  <PresentationFormat>Ekraaniseanss (16:9)</PresentationFormat>
  <Paragraphs>147</Paragraphs>
  <Slides>11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 Historic</vt:lpstr>
      <vt:lpstr>Times New Roman</vt:lpstr>
      <vt:lpstr>Simple Light</vt:lpstr>
      <vt:lpstr> TUULEPARK  või  TUULETÖÖSTUS</vt:lpstr>
      <vt:lpstr>PowerPointi esitlus</vt:lpstr>
      <vt:lpstr>PowerPointi esitlus</vt:lpstr>
      <vt:lpstr>PowerPointi esitlus</vt:lpstr>
      <vt:lpstr>PowerPointi esitlus</vt:lpstr>
      <vt:lpstr>Kaitsealuste lindude puhvertsoonide vähendamine/eiramine </vt:lpstr>
      <vt:lpstr>PowerPointi esitlus</vt:lpstr>
      <vt:lpstr>Kinnisvara (ei kajastu müümata jäänud kinnisvara, uuringud madalamate tuugenitega)</vt:lpstr>
      <vt:lpstr>Talumistasu Eestis vs Taani lahendus  Näiteks, Taanis on seadusega ette nähtud, et kui kinnisvara väärtus väheneb rohkem kui 1%:  a) maksab arendaja kinni hinnavahe; või  b) kinnistuomanik saab nõuda kinnistu väljaostmist täishinnaga.</vt:lpstr>
      <vt:lpstr>Saardes läbi viidud mõõtmised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TUULEPARK  või  TUULETÖÖSTUS</dc:title>
  <dc:creator>M M</dc:creator>
  <cp:lastModifiedBy>Age Minka</cp:lastModifiedBy>
  <cp:revision>73</cp:revision>
  <dcterms:modified xsi:type="dcterms:W3CDTF">2025-04-22T07:23:01Z</dcterms:modified>
</cp:coreProperties>
</file>