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notesMasterIdLst>
    <p:notesMasterId r:id="rId14"/>
  </p:notesMasterIdLst>
  <p:sldIdLst>
    <p:sldId id="658" r:id="rId6"/>
    <p:sldId id="279" r:id="rId7"/>
    <p:sldId id="284" r:id="rId8"/>
    <p:sldId id="285" r:id="rId9"/>
    <p:sldId id="4011" r:id="rId10"/>
    <p:sldId id="287" r:id="rId11"/>
    <p:sldId id="288" r:id="rId12"/>
    <p:sldId id="280" r:id="rId13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45F3C11-1C63-EB9A-B759-44D2FF5DAB37}" name="Eve Murumaa - RAM" initials="EM" userId="S::eve.murumaa@fin.ee::c13c8d00-1085-476c-ba8a-ef2bf341abd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4142A1-A710-44DA-AB08-C83C259DAF76}" v="1" dt="2025-10-08T08:18:36.0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807" autoAdjust="0"/>
  </p:normalViewPr>
  <p:slideViewPr>
    <p:cSldViewPr snapToGrid="0">
      <p:cViewPr varScale="1">
        <p:scale>
          <a:sx n="58" d="100"/>
          <a:sy n="58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je Päivil - RAM" userId="5dc1feda-7378-4f9a-a9d4-c4cacd6328c2" providerId="ADAL" clId="{EC4142A1-A710-44DA-AB08-C83C259DAF76}"/>
    <pc:docChg chg="modSld">
      <pc:chgData name="Helje Päivil - RAM" userId="5dc1feda-7378-4f9a-a9d4-c4cacd6328c2" providerId="ADAL" clId="{EC4142A1-A710-44DA-AB08-C83C259DAF76}" dt="2025-10-08T08:20:51.326" v="1" actId="207"/>
      <pc:docMkLst>
        <pc:docMk/>
      </pc:docMkLst>
      <pc:sldChg chg="modSp">
        <pc:chgData name="Helje Päivil - RAM" userId="5dc1feda-7378-4f9a-a9d4-c4cacd6328c2" providerId="ADAL" clId="{EC4142A1-A710-44DA-AB08-C83C259DAF76}" dt="2025-10-08T08:18:36.018" v="0" actId="20577"/>
        <pc:sldMkLst>
          <pc:docMk/>
          <pc:sldMk cId="3907254224" sldId="284"/>
        </pc:sldMkLst>
        <pc:graphicFrameChg chg="mod">
          <ac:chgData name="Helje Päivil - RAM" userId="5dc1feda-7378-4f9a-a9d4-c4cacd6328c2" providerId="ADAL" clId="{EC4142A1-A710-44DA-AB08-C83C259DAF76}" dt="2025-10-08T08:18:36.018" v="0" actId="20577"/>
          <ac:graphicFrameMkLst>
            <pc:docMk/>
            <pc:sldMk cId="3907254224" sldId="284"/>
            <ac:graphicFrameMk id="18" creationId="{3CD9BE02-5268-84F3-B2E2-68BACDA0FECE}"/>
          </ac:graphicFrameMkLst>
        </pc:graphicFrameChg>
      </pc:sldChg>
      <pc:sldChg chg="modSp mod">
        <pc:chgData name="Helje Päivil - RAM" userId="5dc1feda-7378-4f9a-a9d4-c4cacd6328c2" providerId="ADAL" clId="{EC4142A1-A710-44DA-AB08-C83C259DAF76}" dt="2025-10-08T08:20:51.326" v="1" actId="207"/>
        <pc:sldMkLst>
          <pc:docMk/>
          <pc:sldMk cId="3288236941" sldId="288"/>
        </pc:sldMkLst>
        <pc:spChg chg="mod">
          <ac:chgData name="Helje Päivil - RAM" userId="5dc1feda-7378-4f9a-a9d4-c4cacd6328c2" providerId="ADAL" clId="{EC4142A1-A710-44DA-AB08-C83C259DAF76}" dt="2025-10-08T08:20:51.326" v="1" actId="207"/>
          <ac:spMkLst>
            <pc:docMk/>
            <pc:sldMk cId="3288236941" sldId="288"/>
            <ac:spMk id="3" creationId="{70C63560-D52F-51B4-8703-3EC2EB3323E7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43D962-61F8-4797-B9F9-2CF0455592DA}" type="doc">
      <dgm:prSet loTypeId="urn:microsoft.com/office/officeart/2005/8/layout/process4" loCatId="process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EF0FC14-9131-4CEC-B50A-84BF588B8160}">
      <dgm:prSet custT="1"/>
      <dgm:spPr/>
      <dgm:t>
        <a:bodyPr/>
        <a:lstStyle/>
        <a:p>
          <a:r>
            <a:rPr lang="et-EE" sz="2800" dirty="0"/>
            <a:t>Kehtiva AÕS § 126 regulatsiooni kohaselt on isikul võimalik loobuda kinnisomandist nii, et selle omanikuks saab riik.</a:t>
          </a:r>
          <a:endParaRPr lang="en-US" sz="2800" dirty="0"/>
        </a:p>
      </dgm:t>
    </dgm:pt>
    <dgm:pt modelId="{5A687550-15C6-417D-B405-420164258864}" type="parTrans" cxnId="{433EC585-D625-4DA4-B84F-64B18F4CB4D1}">
      <dgm:prSet/>
      <dgm:spPr/>
      <dgm:t>
        <a:bodyPr/>
        <a:lstStyle/>
        <a:p>
          <a:endParaRPr lang="en-US"/>
        </a:p>
      </dgm:t>
    </dgm:pt>
    <dgm:pt modelId="{CF58CC99-7222-478C-8C8C-33EB2E95D6A9}" type="sibTrans" cxnId="{433EC585-D625-4DA4-B84F-64B18F4CB4D1}">
      <dgm:prSet/>
      <dgm:spPr/>
      <dgm:t>
        <a:bodyPr/>
        <a:lstStyle/>
        <a:p>
          <a:endParaRPr lang="en-US"/>
        </a:p>
      </dgm:t>
    </dgm:pt>
    <dgm:pt modelId="{404B3D60-1534-465B-8A84-8F9113F7D92F}">
      <dgm:prSet custT="1"/>
      <dgm:spPr/>
      <dgm:t>
        <a:bodyPr/>
        <a:lstStyle/>
        <a:p>
          <a:r>
            <a:rPr lang="fi-FI" sz="2800" dirty="0" err="1"/>
            <a:t>Praktikas</a:t>
          </a:r>
          <a:r>
            <a:rPr lang="fi-FI" sz="2800" dirty="0"/>
            <a:t> on </a:t>
          </a:r>
          <a:r>
            <a:rPr lang="fi-FI" sz="2800" dirty="0" err="1"/>
            <a:t>selgunud</a:t>
          </a:r>
          <a:r>
            <a:rPr lang="fi-FI" sz="2800" dirty="0"/>
            <a:t>, et </a:t>
          </a:r>
          <a:r>
            <a:rPr lang="fi-FI" sz="2800" dirty="0" err="1"/>
            <a:t>kohalikke</a:t>
          </a:r>
          <a:r>
            <a:rPr lang="fi-FI" sz="2800" dirty="0"/>
            <a:t> </a:t>
          </a:r>
          <a:r>
            <a:rPr lang="fi-FI" sz="2800" dirty="0" err="1"/>
            <a:t>olusid</a:t>
          </a:r>
          <a:r>
            <a:rPr lang="fi-FI" sz="2800" dirty="0"/>
            <a:t> ja </a:t>
          </a:r>
          <a:r>
            <a:rPr lang="fi-FI" sz="2800" dirty="0" err="1"/>
            <a:t>arenguid</a:t>
          </a:r>
          <a:r>
            <a:rPr lang="fi-FI" sz="2800" dirty="0"/>
            <a:t> </a:t>
          </a:r>
          <a:r>
            <a:rPr lang="fi-FI" sz="2800" dirty="0" err="1"/>
            <a:t>teadmata</a:t>
          </a:r>
          <a:r>
            <a:rPr lang="fi-FI" sz="2800" dirty="0"/>
            <a:t> on </a:t>
          </a:r>
          <a:r>
            <a:rPr lang="fi-FI" sz="2800" dirty="0" err="1"/>
            <a:t>riigil</a:t>
          </a:r>
          <a:r>
            <a:rPr lang="fi-FI" sz="2800" dirty="0"/>
            <a:t> </a:t>
          </a:r>
          <a:r>
            <a:rPr lang="fi-FI" sz="2800" dirty="0" err="1"/>
            <a:t>keeruline</a:t>
          </a:r>
          <a:r>
            <a:rPr lang="fi-FI" sz="2800" dirty="0"/>
            <a:t> </a:t>
          </a:r>
          <a:r>
            <a:rPr lang="fi-FI" sz="2800" dirty="0" err="1"/>
            <a:t>leida</a:t>
          </a:r>
          <a:r>
            <a:rPr lang="fi-FI" sz="2800" dirty="0"/>
            <a:t> </a:t>
          </a:r>
          <a:r>
            <a:rPr lang="fi-FI" sz="2800" dirty="0" err="1"/>
            <a:t>loovutatud</a:t>
          </a:r>
          <a:r>
            <a:rPr lang="fi-FI" sz="2800" dirty="0"/>
            <a:t> </a:t>
          </a:r>
          <a:r>
            <a:rPr lang="fi-FI" sz="2800" dirty="0" err="1"/>
            <a:t>kinnisasjadel</a:t>
          </a:r>
          <a:r>
            <a:rPr lang="fi-FI" sz="2800" dirty="0"/>
            <a:t> </a:t>
          </a:r>
          <a:r>
            <a:rPr lang="fi-FI" sz="2800" dirty="0" err="1"/>
            <a:t>parimat</a:t>
          </a:r>
          <a:r>
            <a:rPr lang="fi-FI" sz="2800" dirty="0"/>
            <a:t> </a:t>
          </a:r>
          <a:r>
            <a:rPr lang="fi-FI" sz="2800" dirty="0" err="1"/>
            <a:t>kasutust</a:t>
          </a:r>
          <a:r>
            <a:rPr lang="fi-FI" sz="2800" dirty="0"/>
            <a:t>.</a:t>
          </a:r>
          <a:endParaRPr lang="en-US" sz="2800" dirty="0"/>
        </a:p>
      </dgm:t>
    </dgm:pt>
    <dgm:pt modelId="{D71872AC-82AC-4996-BD22-886D0A79151C}" type="parTrans" cxnId="{AF709103-FBEC-4385-A7D7-88FCD68A7CB1}">
      <dgm:prSet/>
      <dgm:spPr/>
      <dgm:t>
        <a:bodyPr/>
        <a:lstStyle/>
        <a:p>
          <a:endParaRPr lang="en-US"/>
        </a:p>
      </dgm:t>
    </dgm:pt>
    <dgm:pt modelId="{A4407E0F-A92C-4517-B808-4573D8D171EA}" type="sibTrans" cxnId="{AF709103-FBEC-4385-A7D7-88FCD68A7CB1}">
      <dgm:prSet/>
      <dgm:spPr/>
      <dgm:t>
        <a:bodyPr/>
        <a:lstStyle/>
        <a:p>
          <a:endParaRPr lang="en-US"/>
        </a:p>
      </dgm:t>
    </dgm:pt>
    <dgm:pt modelId="{AC28ADF0-9628-4529-A8B4-90B613EDAA0D}">
      <dgm:prSet custT="1"/>
      <dgm:spPr/>
      <dgm:t>
        <a:bodyPr/>
        <a:lstStyle/>
        <a:p>
          <a:r>
            <a:rPr lang="et-EE" sz="2800" dirty="0"/>
            <a:t>Muudatuste jõustumise järel lähevad loovutatud kinnisasjad mitte riigile, vaid kohaliku omavalitsuse üksusele (edaspidi KOV), kelle territooriumil vastav kinnisasi asub. </a:t>
          </a:r>
          <a:endParaRPr lang="en-US" sz="2800" dirty="0"/>
        </a:p>
      </dgm:t>
    </dgm:pt>
    <dgm:pt modelId="{CCD7869D-ABF5-493D-90BB-046381531139}" type="parTrans" cxnId="{5FF20EA3-4420-49D6-874C-7161DCB99863}">
      <dgm:prSet/>
      <dgm:spPr/>
      <dgm:t>
        <a:bodyPr/>
        <a:lstStyle/>
        <a:p>
          <a:endParaRPr lang="en-US"/>
        </a:p>
      </dgm:t>
    </dgm:pt>
    <dgm:pt modelId="{BC33CBAC-D830-4BD1-AD0D-D0CAFB327D44}" type="sibTrans" cxnId="{5FF20EA3-4420-49D6-874C-7161DCB99863}">
      <dgm:prSet/>
      <dgm:spPr/>
      <dgm:t>
        <a:bodyPr/>
        <a:lstStyle/>
        <a:p>
          <a:endParaRPr lang="en-US"/>
        </a:p>
      </dgm:t>
    </dgm:pt>
    <dgm:pt modelId="{2D09FB28-1C72-4733-88F6-208A8FCA1ED8}" type="pres">
      <dgm:prSet presAssocID="{6443D962-61F8-4797-B9F9-2CF0455592DA}" presName="Name0" presStyleCnt="0">
        <dgm:presLayoutVars>
          <dgm:dir/>
          <dgm:animLvl val="lvl"/>
          <dgm:resizeHandles val="exact"/>
        </dgm:presLayoutVars>
      </dgm:prSet>
      <dgm:spPr/>
    </dgm:pt>
    <dgm:pt modelId="{2D025048-BD39-4098-8C2F-EECCEA595581}" type="pres">
      <dgm:prSet presAssocID="{AC28ADF0-9628-4529-A8B4-90B613EDAA0D}" presName="boxAndChildren" presStyleCnt="0"/>
      <dgm:spPr/>
    </dgm:pt>
    <dgm:pt modelId="{44C6D673-6D04-4D6C-A54C-DAE9BE0AA91D}" type="pres">
      <dgm:prSet presAssocID="{AC28ADF0-9628-4529-A8B4-90B613EDAA0D}" presName="parentTextBox" presStyleLbl="node1" presStyleIdx="0" presStyleCnt="3"/>
      <dgm:spPr/>
    </dgm:pt>
    <dgm:pt modelId="{B565C46E-3757-4161-B241-E448E360A2E3}" type="pres">
      <dgm:prSet presAssocID="{A4407E0F-A92C-4517-B808-4573D8D171EA}" presName="sp" presStyleCnt="0"/>
      <dgm:spPr/>
    </dgm:pt>
    <dgm:pt modelId="{0D447FC7-2975-4F4C-96D6-B6E5EF23FC14}" type="pres">
      <dgm:prSet presAssocID="{404B3D60-1534-465B-8A84-8F9113F7D92F}" presName="arrowAndChildren" presStyleCnt="0"/>
      <dgm:spPr/>
    </dgm:pt>
    <dgm:pt modelId="{A8DE870E-936B-4A16-9420-1FF71A2CF6D0}" type="pres">
      <dgm:prSet presAssocID="{404B3D60-1534-465B-8A84-8F9113F7D92F}" presName="parentTextArrow" presStyleLbl="node1" presStyleIdx="1" presStyleCnt="3"/>
      <dgm:spPr/>
    </dgm:pt>
    <dgm:pt modelId="{C9A0C762-03CA-40CA-8652-6386F9B90A2D}" type="pres">
      <dgm:prSet presAssocID="{CF58CC99-7222-478C-8C8C-33EB2E95D6A9}" presName="sp" presStyleCnt="0"/>
      <dgm:spPr/>
    </dgm:pt>
    <dgm:pt modelId="{E2A2A9DC-2835-454D-A104-43DEA5369E4A}" type="pres">
      <dgm:prSet presAssocID="{9EF0FC14-9131-4CEC-B50A-84BF588B8160}" presName="arrowAndChildren" presStyleCnt="0"/>
      <dgm:spPr/>
    </dgm:pt>
    <dgm:pt modelId="{B440D2EB-BDEF-489A-8731-EF3B1E9F3071}" type="pres">
      <dgm:prSet presAssocID="{9EF0FC14-9131-4CEC-B50A-84BF588B8160}" presName="parentTextArrow" presStyleLbl="node1" presStyleIdx="2" presStyleCnt="3" custLinFactNeighborX="0" custLinFactNeighborY="1201"/>
      <dgm:spPr/>
    </dgm:pt>
  </dgm:ptLst>
  <dgm:cxnLst>
    <dgm:cxn modelId="{AF709103-FBEC-4385-A7D7-88FCD68A7CB1}" srcId="{6443D962-61F8-4797-B9F9-2CF0455592DA}" destId="{404B3D60-1534-465B-8A84-8F9113F7D92F}" srcOrd="1" destOrd="0" parTransId="{D71872AC-82AC-4996-BD22-886D0A79151C}" sibTransId="{A4407E0F-A92C-4517-B808-4573D8D171EA}"/>
    <dgm:cxn modelId="{AD6BBD36-67A2-4D2B-B224-ECDE922F2761}" type="presOf" srcId="{AC28ADF0-9628-4529-A8B4-90B613EDAA0D}" destId="{44C6D673-6D04-4D6C-A54C-DAE9BE0AA91D}" srcOrd="0" destOrd="0" presId="urn:microsoft.com/office/officeart/2005/8/layout/process4"/>
    <dgm:cxn modelId="{DCFBCE50-540F-4BFB-8879-67ADEE73E1FE}" type="presOf" srcId="{404B3D60-1534-465B-8A84-8F9113F7D92F}" destId="{A8DE870E-936B-4A16-9420-1FF71A2CF6D0}" srcOrd="0" destOrd="0" presId="urn:microsoft.com/office/officeart/2005/8/layout/process4"/>
    <dgm:cxn modelId="{433EC585-D625-4DA4-B84F-64B18F4CB4D1}" srcId="{6443D962-61F8-4797-B9F9-2CF0455592DA}" destId="{9EF0FC14-9131-4CEC-B50A-84BF588B8160}" srcOrd="0" destOrd="0" parTransId="{5A687550-15C6-417D-B405-420164258864}" sibTransId="{CF58CC99-7222-478C-8C8C-33EB2E95D6A9}"/>
    <dgm:cxn modelId="{E6E42988-F543-4945-9E71-17F75848FDD7}" type="presOf" srcId="{6443D962-61F8-4797-B9F9-2CF0455592DA}" destId="{2D09FB28-1C72-4733-88F6-208A8FCA1ED8}" srcOrd="0" destOrd="0" presId="urn:microsoft.com/office/officeart/2005/8/layout/process4"/>
    <dgm:cxn modelId="{57159E8C-F741-4C97-9EAB-1B94EFF4666D}" type="presOf" srcId="{9EF0FC14-9131-4CEC-B50A-84BF588B8160}" destId="{B440D2EB-BDEF-489A-8731-EF3B1E9F3071}" srcOrd="0" destOrd="0" presId="urn:microsoft.com/office/officeart/2005/8/layout/process4"/>
    <dgm:cxn modelId="{5FF20EA3-4420-49D6-874C-7161DCB99863}" srcId="{6443D962-61F8-4797-B9F9-2CF0455592DA}" destId="{AC28ADF0-9628-4529-A8B4-90B613EDAA0D}" srcOrd="2" destOrd="0" parTransId="{CCD7869D-ABF5-493D-90BB-046381531139}" sibTransId="{BC33CBAC-D830-4BD1-AD0D-D0CAFB327D44}"/>
    <dgm:cxn modelId="{204301C8-FE3F-4610-8BA3-30400A95FED5}" type="presParOf" srcId="{2D09FB28-1C72-4733-88F6-208A8FCA1ED8}" destId="{2D025048-BD39-4098-8C2F-EECCEA595581}" srcOrd="0" destOrd="0" presId="urn:microsoft.com/office/officeart/2005/8/layout/process4"/>
    <dgm:cxn modelId="{77CF747E-8016-4B7D-8294-A54B0B219879}" type="presParOf" srcId="{2D025048-BD39-4098-8C2F-EECCEA595581}" destId="{44C6D673-6D04-4D6C-A54C-DAE9BE0AA91D}" srcOrd="0" destOrd="0" presId="urn:microsoft.com/office/officeart/2005/8/layout/process4"/>
    <dgm:cxn modelId="{731E653C-4506-414D-A9C4-833A7954C2F9}" type="presParOf" srcId="{2D09FB28-1C72-4733-88F6-208A8FCA1ED8}" destId="{B565C46E-3757-4161-B241-E448E360A2E3}" srcOrd="1" destOrd="0" presId="urn:microsoft.com/office/officeart/2005/8/layout/process4"/>
    <dgm:cxn modelId="{CF2DC5F2-BC13-45DB-A654-0F6DC02C3E28}" type="presParOf" srcId="{2D09FB28-1C72-4733-88F6-208A8FCA1ED8}" destId="{0D447FC7-2975-4F4C-96D6-B6E5EF23FC14}" srcOrd="2" destOrd="0" presId="urn:microsoft.com/office/officeart/2005/8/layout/process4"/>
    <dgm:cxn modelId="{4AF467ED-7D77-4540-AC9C-4297A789BC39}" type="presParOf" srcId="{0D447FC7-2975-4F4C-96D6-B6E5EF23FC14}" destId="{A8DE870E-936B-4A16-9420-1FF71A2CF6D0}" srcOrd="0" destOrd="0" presId="urn:microsoft.com/office/officeart/2005/8/layout/process4"/>
    <dgm:cxn modelId="{5731727A-CEA2-4D45-AB0F-4DCBF3A9BFC3}" type="presParOf" srcId="{2D09FB28-1C72-4733-88F6-208A8FCA1ED8}" destId="{C9A0C762-03CA-40CA-8652-6386F9B90A2D}" srcOrd="3" destOrd="0" presId="urn:microsoft.com/office/officeart/2005/8/layout/process4"/>
    <dgm:cxn modelId="{850B7196-3A80-4F4B-9F20-4C3018030D7D}" type="presParOf" srcId="{2D09FB28-1C72-4733-88F6-208A8FCA1ED8}" destId="{E2A2A9DC-2835-454D-A104-43DEA5369E4A}" srcOrd="4" destOrd="0" presId="urn:microsoft.com/office/officeart/2005/8/layout/process4"/>
    <dgm:cxn modelId="{646B4BE0-D887-4230-9351-8A59476FFC1D}" type="presParOf" srcId="{E2A2A9DC-2835-454D-A104-43DEA5369E4A}" destId="{B440D2EB-BDEF-489A-8731-EF3B1E9F307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43D962-61F8-4797-B9F9-2CF0455592DA}" type="doc">
      <dgm:prSet loTypeId="urn:microsoft.com/office/officeart/2005/8/layout/process4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D051384-F197-4DC3-85F2-7638BA100F06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t-EE" sz="2800" dirty="0"/>
            <a:t>Koos kohustuse üleminekuga </a:t>
          </a:r>
          <a:r>
            <a:rPr lang="et-EE" sz="2800" dirty="0" err="1"/>
            <a:t>KOVidele</a:t>
          </a:r>
          <a:r>
            <a:rPr lang="et-EE" sz="2800" dirty="0"/>
            <a:t> on plaanis välja töötada kaks leevendavat toetusmeedet </a:t>
          </a:r>
          <a:r>
            <a:rPr lang="et-EE" sz="2800" dirty="0" err="1"/>
            <a:t>KOVide</a:t>
          </a:r>
          <a:r>
            <a:rPr lang="et-EE" sz="2800" dirty="0"/>
            <a:t> kulude katmiseks: </a:t>
          </a:r>
        </a:p>
        <a:p>
          <a:r>
            <a:rPr lang="et-EE" sz="2800" dirty="0"/>
            <a:t>1) loovutatud varade ülalpidamiskulude katmiseks;</a:t>
          </a:r>
        </a:p>
        <a:p>
          <a:r>
            <a:rPr lang="et-EE" sz="2800" dirty="0"/>
            <a:t>2) tühjenevates korterelamutes elavate inimeste ümberasustamise ja tühjenenud hoonete lammutamise meede </a:t>
          </a:r>
        </a:p>
        <a:p>
          <a:pPr marL="0" lvl="0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t-EE" sz="3200" dirty="0"/>
        </a:p>
      </dgm:t>
    </dgm:pt>
    <dgm:pt modelId="{1780666C-50E5-482E-B410-B4690F29626A}" type="parTrans" cxnId="{8DF9C3F9-610D-40C5-9DC8-125FB811F891}">
      <dgm:prSet/>
      <dgm:spPr/>
      <dgm:t>
        <a:bodyPr/>
        <a:lstStyle/>
        <a:p>
          <a:endParaRPr lang="et-EE"/>
        </a:p>
      </dgm:t>
    </dgm:pt>
    <dgm:pt modelId="{DA32BE80-5617-458F-8B05-E81F85F43D08}" type="sibTrans" cxnId="{8DF9C3F9-610D-40C5-9DC8-125FB811F891}">
      <dgm:prSet/>
      <dgm:spPr/>
      <dgm:t>
        <a:bodyPr/>
        <a:lstStyle/>
        <a:p>
          <a:endParaRPr lang="et-EE"/>
        </a:p>
      </dgm:t>
    </dgm:pt>
    <dgm:pt modelId="{3B0BFFC4-5670-4ADB-A170-52C22897729E}">
      <dgm:prSet custT="1"/>
      <dgm:spPr/>
      <dgm:t>
        <a:bodyPr/>
        <a:lstStyle/>
        <a:p>
          <a:r>
            <a:rPr lang="et-EE" sz="2800" dirty="0"/>
            <a:t>Toetusmeetmete mõjul on </a:t>
          </a:r>
          <a:r>
            <a:rPr lang="et-EE" sz="2800" dirty="0" err="1"/>
            <a:t>KOVil</a:t>
          </a:r>
          <a:r>
            <a:rPr lang="et-EE" sz="2800" dirty="0"/>
            <a:t> võimalik lahendada suur osa kinnisomandist loobumisega seotud kohaliku elu probleeme, eelkõige kohaliku elukeskkonna paremaks muutmisel</a:t>
          </a:r>
        </a:p>
      </dgm:t>
    </dgm:pt>
    <dgm:pt modelId="{168FD9B2-28FE-4ABC-B0E0-918D6E07C0A8}" type="sibTrans" cxnId="{9E0C1DC1-84C5-48AF-A95A-6D8AFFF3E067}">
      <dgm:prSet/>
      <dgm:spPr/>
      <dgm:t>
        <a:bodyPr/>
        <a:lstStyle/>
        <a:p>
          <a:endParaRPr lang="et-EE"/>
        </a:p>
      </dgm:t>
    </dgm:pt>
    <dgm:pt modelId="{0BA01A87-0882-4E6C-B68B-1167701197F3}" type="parTrans" cxnId="{9E0C1DC1-84C5-48AF-A95A-6D8AFFF3E067}">
      <dgm:prSet/>
      <dgm:spPr/>
      <dgm:t>
        <a:bodyPr/>
        <a:lstStyle/>
        <a:p>
          <a:endParaRPr lang="et-EE"/>
        </a:p>
      </dgm:t>
    </dgm:pt>
    <dgm:pt modelId="{2D09FB28-1C72-4733-88F6-208A8FCA1ED8}" type="pres">
      <dgm:prSet presAssocID="{6443D962-61F8-4797-B9F9-2CF0455592DA}" presName="Name0" presStyleCnt="0">
        <dgm:presLayoutVars>
          <dgm:dir/>
          <dgm:animLvl val="lvl"/>
          <dgm:resizeHandles val="exact"/>
        </dgm:presLayoutVars>
      </dgm:prSet>
      <dgm:spPr/>
    </dgm:pt>
    <dgm:pt modelId="{BAF03D26-54FF-4889-9AEC-A77CA5B5AA40}" type="pres">
      <dgm:prSet presAssocID="{3B0BFFC4-5670-4ADB-A170-52C22897729E}" presName="boxAndChildren" presStyleCnt="0"/>
      <dgm:spPr/>
    </dgm:pt>
    <dgm:pt modelId="{3E1626A3-4103-4107-A8FE-8FE4991D3DBE}" type="pres">
      <dgm:prSet presAssocID="{3B0BFFC4-5670-4ADB-A170-52C22897729E}" presName="parentTextBox" presStyleLbl="node1" presStyleIdx="0" presStyleCnt="2" custScaleY="155574" custLinFactNeighborX="-313" custLinFactNeighborY="6375"/>
      <dgm:spPr/>
    </dgm:pt>
    <dgm:pt modelId="{B2488E82-34E1-4DCD-800A-4DD496B221E2}" type="pres">
      <dgm:prSet presAssocID="{DA32BE80-5617-458F-8B05-E81F85F43D08}" presName="sp" presStyleCnt="0"/>
      <dgm:spPr/>
    </dgm:pt>
    <dgm:pt modelId="{EFB16ACE-035A-402D-819E-E282712B2BD5}" type="pres">
      <dgm:prSet presAssocID="{6D051384-F197-4DC3-85F2-7638BA100F06}" presName="arrowAndChildren" presStyleCnt="0"/>
      <dgm:spPr/>
    </dgm:pt>
    <dgm:pt modelId="{D3456D5E-F8A0-4D7C-B8A9-92DD2FEB948E}" type="pres">
      <dgm:prSet presAssocID="{6D051384-F197-4DC3-85F2-7638BA100F06}" presName="parentTextArrow" presStyleLbl="node1" presStyleIdx="1" presStyleCnt="2" custScaleX="100000" custScaleY="213339" custLinFactNeighborX="-313" custLinFactNeighborY="3495"/>
      <dgm:spPr/>
    </dgm:pt>
  </dgm:ptLst>
  <dgm:cxnLst>
    <dgm:cxn modelId="{4141D00D-BC3B-499C-85B2-4128CD40E4B7}" type="presOf" srcId="{6443D962-61F8-4797-B9F9-2CF0455592DA}" destId="{2D09FB28-1C72-4733-88F6-208A8FCA1ED8}" srcOrd="0" destOrd="0" presId="urn:microsoft.com/office/officeart/2005/8/layout/process4"/>
    <dgm:cxn modelId="{B906D638-F489-4B97-B8C0-67957C50A2F8}" type="presOf" srcId="{6D051384-F197-4DC3-85F2-7638BA100F06}" destId="{D3456D5E-F8A0-4D7C-B8A9-92DD2FEB948E}" srcOrd="0" destOrd="0" presId="urn:microsoft.com/office/officeart/2005/8/layout/process4"/>
    <dgm:cxn modelId="{9E0C1DC1-84C5-48AF-A95A-6D8AFFF3E067}" srcId="{6443D962-61F8-4797-B9F9-2CF0455592DA}" destId="{3B0BFFC4-5670-4ADB-A170-52C22897729E}" srcOrd="1" destOrd="0" parTransId="{0BA01A87-0882-4E6C-B68B-1167701197F3}" sibTransId="{168FD9B2-28FE-4ABC-B0E0-918D6E07C0A8}"/>
    <dgm:cxn modelId="{665ED6CE-E06F-4A54-8EDE-A786EECD5F52}" type="presOf" srcId="{3B0BFFC4-5670-4ADB-A170-52C22897729E}" destId="{3E1626A3-4103-4107-A8FE-8FE4991D3DBE}" srcOrd="0" destOrd="0" presId="urn:microsoft.com/office/officeart/2005/8/layout/process4"/>
    <dgm:cxn modelId="{8DF9C3F9-610D-40C5-9DC8-125FB811F891}" srcId="{6443D962-61F8-4797-B9F9-2CF0455592DA}" destId="{6D051384-F197-4DC3-85F2-7638BA100F06}" srcOrd="0" destOrd="0" parTransId="{1780666C-50E5-482E-B410-B4690F29626A}" sibTransId="{DA32BE80-5617-458F-8B05-E81F85F43D08}"/>
    <dgm:cxn modelId="{3984E414-F990-4570-B9D7-A85C0B9872A4}" type="presParOf" srcId="{2D09FB28-1C72-4733-88F6-208A8FCA1ED8}" destId="{BAF03D26-54FF-4889-9AEC-A77CA5B5AA40}" srcOrd="0" destOrd="0" presId="urn:microsoft.com/office/officeart/2005/8/layout/process4"/>
    <dgm:cxn modelId="{6DA15935-602A-4FE5-93C3-487474F552C8}" type="presParOf" srcId="{BAF03D26-54FF-4889-9AEC-A77CA5B5AA40}" destId="{3E1626A3-4103-4107-A8FE-8FE4991D3DBE}" srcOrd="0" destOrd="0" presId="urn:microsoft.com/office/officeart/2005/8/layout/process4"/>
    <dgm:cxn modelId="{1B5E3CD6-DAA4-4B33-AA9E-4DF6259BD299}" type="presParOf" srcId="{2D09FB28-1C72-4733-88F6-208A8FCA1ED8}" destId="{B2488E82-34E1-4DCD-800A-4DD496B221E2}" srcOrd="1" destOrd="0" presId="urn:microsoft.com/office/officeart/2005/8/layout/process4"/>
    <dgm:cxn modelId="{555E89CB-D995-44D4-A35B-EE96831866B7}" type="presParOf" srcId="{2D09FB28-1C72-4733-88F6-208A8FCA1ED8}" destId="{EFB16ACE-035A-402D-819E-E282712B2BD5}" srcOrd="2" destOrd="0" presId="urn:microsoft.com/office/officeart/2005/8/layout/process4"/>
    <dgm:cxn modelId="{D503E484-A01B-4804-B271-45381900C0B8}" type="presParOf" srcId="{EFB16ACE-035A-402D-819E-E282712B2BD5}" destId="{D3456D5E-F8A0-4D7C-B8A9-92DD2FEB948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B661E3-1EBC-4A2B-AFBA-879D02000459}" type="doc">
      <dgm:prSet loTypeId="urn:microsoft.com/office/officeart/2005/8/layout/process4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0E1B08-9A03-457B-BD06-DD97DD735362}">
      <dgm:prSet custT="1"/>
      <dgm:spPr/>
      <dgm:t>
        <a:bodyPr/>
        <a:lstStyle/>
        <a:p>
          <a:r>
            <a:rPr lang="et-EE" sz="2800" dirty="0"/>
            <a:t>Lisatud keeld, et riik ega ka KOV ise kinnisomandist loobuda ei saa</a:t>
          </a:r>
          <a:endParaRPr lang="en-US" sz="2800" dirty="0"/>
        </a:p>
      </dgm:t>
    </dgm:pt>
    <dgm:pt modelId="{3A7B7C8A-2864-4F00-9920-413A11F677B1}" type="parTrans" cxnId="{03B8579E-EA1E-4288-82C4-46494E383130}">
      <dgm:prSet/>
      <dgm:spPr/>
      <dgm:t>
        <a:bodyPr/>
        <a:lstStyle/>
        <a:p>
          <a:endParaRPr lang="en-US"/>
        </a:p>
      </dgm:t>
    </dgm:pt>
    <dgm:pt modelId="{01FAB791-A99C-4F95-B955-DDB5D0E7CCB9}" type="sibTrans" cxnId="{03B8579E-EA1E-4288-82C4-46494E383130}">
      <dgm:prSet/>
      <dgm:spPr/>
      <dgm:t>
        <a:bodyPr/>
        <a:lstStyle/>
        <a:p>
          <a:endParaRPr lang="en-US"/>
        </a:p>
      </dgm:t>
    </dgm:pt>
    <dgm:pt modelId="{A1D37C1D-454E-4CD4-AA4C-9D10B4F26260}">
      <dgm:prSet/>
      <dgm:spPr/>
      <dgm:t>
        <a:bodyPr/>
        <a:lstStyle/>
        <a:p>
          <a:r>
            <a:rPr lang="et-EE" dirty="0"/>
            <a:t>Erand kaasomandist loobumise korral: loovutatav kaasomandi osa läheb üle teistele kaasomanikele</a:t>
          </a:r>
          <a:endParaRPr lang="en-US" dirty="0"/>
        </a:p>
      </dgm:t>
    </dgm:pt>
    <dgm:pt modelId="{D85ED80B-20A1-4D07-A8AC-77003721345A}" type="parTrans" cxnId="{3EEC96A9-235E-4253-AEB4-3A8642C5218D}">
      <dgm:prSet/>
      <dgm:spPr/>
      <dgm:t>
        <a:bodyPr/>
        <a:lstStyle/>
        <a:p>
          <a:endParaRPr lang="en-US"/>
        </a:p>
      </dgm:t>
    </dgm:pt>
    <dgm:pt modelId="{82E85CC4-9B03-42C2-9EFA-051A69ED849F}" type="sibTrans" cxnId="{3EEC96A9-235E-4253-AEB4-3A8642C5218D}">
      <dgm:prSet/>
      <dgm:spPr/>
      <dgm:t>
        <a:bodyPr/>
        <a:lstStyle/>
        <a:p>
          <a:endParaRPr lang="en-US"/>
        </a:p>
      </dgm:t>
    </dgm:pt>
    <dgm:pt modelId="{37EBDB27-0E87-4539-87F3-38CC623B2DC1}">
      <dgm:prSet/>
      <dgm:spPr/>
      <dgm:t>
        <a:bodyPr/>
        <a:lstStyle/>
        <a:p>
          <a:r>
            <a:rPr lang="et-EE" dirty="0"/>
            <a:t>Eraldi tuuakse välja, et kinnisomandist loobumise kohta sätestatu kehtib ka korteriomandist loobumise kohta</a:t>
          </a:r>
          <a:endParaRPr lang="en-US" dirty="0"/>
        </a:p>
      </dgm:t>
    </dgm:pt>
    <dgm:pt modelId="{65A22C84-5149-4D14-B980-E697A4017A0E}" type="parTrans" cxnId="{727FBC68-F7F8-48BB-BDD2-8D0D0248DDA5}">
      <dgm:prSet/>
      <dgm:spPr/>
      <dgm:t>
        <a:bodyPr/>
        <a:lstStyle/>
        <a:p>
          <a:endParaRPr lang="en-US"/>
        </a:p>
      </dgm:t>
    </dgm:pt>
    <dgm:pt modelId="{FDB2A06F-12A1-4C0C-9604-6A767CAA71E8}" type="sibTrans" cxnId="{727FBC68-F7F8-48BB-BDD2-8D0D0248DDA5}">
      <dgm:prSet/>
      <dgm:spPr/>
      <dgm:t>
        <a:bodyPr/>
        <a:lstStyle/>
        <a:p>
          <a:endParaRPr lang="en-US"/>
        </a:p>
      </dgm:t>
    </dgm:pt>
    <dgm:pt modelId="{D759D92C-0C21-4C45-AA36-CAFF7CDBBC4C}" type="pres">
      <dgm:prSet presAssocID="{39B661E3-1EBC-4A2B-AFBA-879D02000459}" presName="Name0" presStyleCnt="0">
        <dgm:presLayoutVars>
          <dgm:dir/>
          <dgm:animLvl val="lvl"/>
          <dgm:resizeHandles val="exact"/>
        </dgm:presLayoutVars>
      </dgm:prSet>
      <dgm:spPr/>
    </dgm:pt>
    <dgm:pt modelId="{AD7BCAB8-6092-4C2C-AF3E-95CC2C747A92}" type="pres">
      <dgm:prSet presAssocID="{37EBDB27-0E87-4539-87F3-38CC623B2DC1}" presName="boxAndChildren" presStyleCnt="0"/>
      <dgm:spPr/>
    </dgm:pt>
    <dgm:pt modelId="{C8B5ADC9-FB1C-4646-AA3E-2B05F17D7BEC}" type="pres">
      <dgm:prSet presAssocID="{37EBDB27-0E87-4539-87F3-38CC623B2DC1}" presName="parentTextBox" presStyleLbl="node1" presStyleIdx="0" presStyleCnt="3"/>
      <dgm:spPr/>
    </dgm:pt>
    <dgm:pt modelId="{08C3A76F-6B86-4FB1-9CAD-D6563B0ED975}" type="pres">
      <dgm:prSet presAssocID="{82E85CC4-9B03-42C2-9EFA-051A69ED849F}" presName="sp" presStyleCnt="0"/>
      <dgm:spPr/>
    </dgm:pt>
    <dgm:pt modelId="{38FFB297-C686-480C-AAD7-316721AE62DE}" type="pres">
      <dgm:prSet presAssocID="{A1D37C1D-454E-4CD4-AA4C-9D10B4F26260}" presName="arrowAndChildren" presStyleCnt="0"/>
      <dgm:spPr/>
    </dgm:pt>
    <dgm:pt modelId="{C897A502-5541-4B00-BF70-14D6CC33EE7E}" type="pres">
      <dgm:prSet presAssocID="{A1D37C1D-454E-4CD4-AA4C-9D10B4F26260}" presName="parentTextArrow" presStyleLbl="node1" presStyleIdx="1" presStyleCnt="3" custLinFactNeighborX="-46" custLinFactNeighborY="2145"/>
      <dgm:spPr/>
    </dgm:pt>
    <dgm:pt modelId="{91B51C40-8A48-4CE4-A1F0-B5885034D5F8}" type="pres">
      <dgm:prSet presAssocID="{01FAB791-A99C-4F95-B955-DDB5D0E7CCB9}" presName="sp" presStyleCnt="0"/>
      <dgm:spPr/>
    </dgm:pt>
    <dgm:pt modelId="{5D6BE630-E666-4DF6-9FFF-E9E013BE3264}" type="pres">
      <dgm:prSet presAssocID="{3D0E1B08-9A03-457B-BD06-DD97DD735362}" presName="arrowAndChildren" presStyleCnt="0"/>
      <dgm:spPr/>
    </dgm:pt>
    <dgm:pt modelId="{22514772-5917-4E3C-B671-B1E77C2418FF}" type="pres">
      <dgm:prSet presAssocID="{3D0E1B08-9A03-457B-BD06-DD97DD735362}" presName="parentTextArrow" presStyleLbl="node1" presStyleIdx="2" presStyleCnt="3" custLinFactNeighborY="-8794"/>
      <dgm:spPr/>
    </dgm:pt>
  </dgm:ptLst>
  <dgm:cxnLst>
    <dgm:cxn modelId="{ABE28229-AA94-450E-A9BE-B018C836BE99}" type="presOf" srcId="{A1D37C1D-454E-4CD4-AA4C-9D10B4F26260}" destId="{C897A502-5541-4B00-BF70-14D6CC33EE7E}" srcOrd="0" destOrd="0" presId="urn:microsoft.com/office/officeart/2005/8/layout/process4"/>
    <dgm:cxn modelId="{727FBC68-F7F8-48BB-BDD2-8D0D0248DDA5}" srcId="{39B661E3-1EBC-4A2B-AFBA-879D02000459}" destId="{37EBDB27-0E87-4539-87F3-38CC623B2DC1}" srcOrd="2" destOrd="0" parTransId="{65A22C84-5149-4D14-B980-E697A4017A0E}" sibTransId="{FDB2A06F-12A1-4C0C-9604-6A767CAA71E8}"/>
    <dgm:cxn modelId="{03B8579E-EA1E-4288-82C4-46494E383130}" srcId="{39B661E3-1EBC-4A2B-AFBA-879D02000459}" destId="{3D0E1B08-9A03-457B-BD06-DD97DD735362}" srcOrd="0" destOrd="0" parTransId="{3A7B7C8A-2864-4F00-9920-413A11F677B1}" sibTransId="{01FAB791-A99C-4F95-B955-DDB5D0E7CCB9}"/>
    <dgm:cxn modelId="{0B4967A4-C409-4CDC-9FBA-0CF48CCCD353}" type="presOf" srcId="{3D0E1B08-9A03-457B-BD06-DD97DD735362}" destId="{22514772-5917-4E3C-B671-B1E77C2418FF}" srcOrd="0" destOrd="0" presId="urn:microsoft.com/office/officeart/2005/8/layout/process4"/>
    <dgm:cxn modelId="{E8D247A8-560E-4A84-97C1-881640EF9E9B}" type="presOf" srcId="{37EBDB27-0E87-4539-87F3-38CC623B2DC1}" destId="{C8B5ADC9-FB1C-4646-AA3E-2B05F17D7BEC}" srcOrd="0" destOrd="0" presId="urn:microsoft.com/office/officeart/2005/8/layout/process4"/>
    <dgm:cxn modelId="{3EEC96A9-235E-4253-AEB4-3A8642C5218D}" srcId="{39B661E3-1EBC-4A2B-AFBA-879D02000459}" destId="{A1D37C1D-454E-4CD4-AA4C-9D10B4F26260}" srcOrd="1" destOrd="0" parTransId="{D85ED80B-20A1-4D07-A8AC-77003721345A}" sibTransId="{82E85CC4-9B03-42C2-9EFA-051A69ED849F}"/>
    <dgm:cxn modelId="{3E410CFC-19B5-4B9A-BCFA-455A471C59CA}" type="presOf" srcId="{39B661E3-1EBC-4A2B-AFBA-879D02000459}" destId="{D759D92C-0C21-4C45-AA36-CAFF7CDBBC4C}" srcOrd="0" destOrd="0" presId="urn:microsoft.com/office/officeart/2005/8/layout/process4"/>
    <dgm:cxn modelId="{1EDEFF72-41F2-4613-B3AD-F381CB676B81}" type="presParOf" srcId="{D759D92C-0C21-4C45-AA36-CAFF7CDBBC4C}" destId="{AD7BCAB8-6092-4C2C-AF3E-95CC2C747A92}" srcOrd="0" destOrd="0" presId="urn:microsoft.com/office/officeart/2005/8/layout/process4"/>
    <dgm:cxn modelId="{17021DDC-8704-4A83-BD50-A707801895E2}" type="presParOf" srcId="{AD7BCAB8-6092-4C2C-AF3E-95CC2C747A92}" destId="{C8B5ADC9-FB1C-4646-AA3E-2B05F17D7BEC}" srcOrd="0" destOrd="0" presId="urn:microsoft.com/office/officeart/2005/8/layout/process4"/>
    <dgm:cxn modelId="{643B2F1F-1B7B-46B8-9EC4-44798C442838}" type="presParOf" srcId="{D759D92C-0C21-4C45-AA36-CAFF7CDBBC4C}" destId="{08C3A76F-6B86-4FB1-9CAD-D6563B0ED975}" srcOrd="1" destOrd="0" presId="urn:microsoft.com/office/officeart/2005/8/layout/process4"/>
    <dgm:cxn modelId="{9A866D9D-7295-4B1D-833D-661B44F49D41}" type="presParOf" srcId="{D759D92C-0C21-4C45-AA36-CAFF7CDBBC4C}" destId="{38FFB297-C686-480C-AAD7-316721AE62DE}" srcOrd="2" destOrd="0" presId="urn:microsoft.com/office/officeart/2005/8/layout/process4"/>
    <dgm:cxn modelId="{EB4ED3B7-F194-42F7-8C75-885129C6490F}" type="presParOf" srcId="{38FFB297-C686-480C-AAD7-316721AE62DE}" destId="{C897A502-5541-4B00-BF70-14D6CC33EE7E}" srcOrd="0" destOrd="0" presId="urn:microsoft.com/office/officeart/2005/8/layout/process4"/>
    <dgm:cxn modelId="{1608C9F8-5CFB-4A11-A671-65974E19EE93}" type="presParOf" srcId="{D759D92C-0C21-4C45-AA36-CAFF7CDBBC4C}" destId="{91B51C40-8A48-4CE4-A1F0-B5885034D5F8}" srcOrd="3" destOrd="0" presId="urn:microsoft.com/office/officeart/2005/8/layout/process4"/>
    <dgm:cxn modelId="{3D9B6D33-C23C-4A4F-901E-517C15FFB8D3}" type="presParOf" srcId="{D759D92C-0C21-4C45-AA36-CAFF7CDBBC4C}" destId="{5D6BE630-E666-4DF6-9FFF-E9E013BE3264}" srcOrd="4" destOrd="0" presId="urn:microsoft.com/office/officeart/2005/8/layout/process4"/>
    <dgm:cxn modelId="{90226A3D-E8B5-4725-9E1C-2855D7EF595E}" type="presParOf" srcId="{5D6BE630-E666-4DF6-9FFF-E9E013BE3264}" destId="{22514772-5917-4E3C-B671-B1E77C2418F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34000A5-2F27-4ED5-982E-504C272CBFCD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7C4E43-753F-4477-A5AE-1B3C1CF1ECD5}">
      <dgm:prSet/>
      <dgm:spPr/>
      <dgm:t>
        <a:bodyPr/>
        <a:lstStyle/>
        <a:p>
          <a:r>
            <a:rPr lang="fi-FI"/>
            <a:t>Välistuste loetelu, mil isik ei või üldse kinnisasjast loobuda:</a:t>
          </a:r>
          <a:endParaRPr lang="en-US"/>
        </a:p>
      </dgm:t>
    </dgm:pt>
    <dgm:pt modelId="{608A42CB-2B7B-4AD0-9CB5-D1BBE369073C}" type="parTrans" cxnId="{53E92948-F8CD-4C5B-9558-37D2A498E443}">
      <dgm:prSet/>
      <dgm:spPr/>
      <dgm:t>
        <a:bodyPr/>
        <a:lstStyle/>
        <a:p>
          <a:endParaRPr lang="en-US"/>
        </a:p>
      </dgm:t>
    </dgm:pt>
    <dgm:pt modelId="{275C0DE4-AA6C-41C7-A550-A822CEA13799}" type="sibTrans" cxnId="{53E92948-F8CD-4C5B-9558-37D2A498E443}">
      <dgm:prSet/>
      <dgm:spPr/>
      <dgm:t>
        <a:bodyPr/>
        <a:lstStyle/>
        <a:p>
          <a:endParaRPr lang="en-US"/>
        </a:p>
      </dgm:t>
    </dgm:pt>
    <dgm:pt modelId="{744A09A1-681D-4F0F-8157-E7873695F3F8}">
      <dgm:prSet/>
      <dgm:spPr/>
      <dgm:t>
        <a:bodyPr/>
        <a:lstStyle/>
        <a:p>
          <a:r>
            <a:rPr lang="fi-FI" baseline="0"/>
            <a:t>kinnisasi seotud kohustustega;</a:t>
          </a:r>
          <a:endParaRPr lang="en-US"/>
        </a:p>
      </dgm:t>
    </dgm:pt>
    <dgm:pt modelId="{C5AD88A5-4E25-46FD-A09B-5A216A9A77F4}" type="parTrans" cxnId="{7AC5C94C-8785-4440-B1B1-D6262EFF14A0}">
      <dgm:prSet/>
      <dgm:spPr/>
      <dgm:t>
        <a:bodyPr/>
        <a:lstStyle/>
        <a:p>
          <a:endParaRPr lang="en-US"/>
        </a:p>
      </dgm:t>
    </dgm:pt>
    <dgm:pt modelId="{208AC407-C13B-4CBF-A094-898BC5EF12E1}" type="sibTrans" cxnId="{7AC5C94C-8785-4440-B1B1-D6262EFF14A0}">
      <dgm:prSet/>
      <dgm:spPr/>
      <dgm:t>
        <a:bodyPr/>
        <a:lstStyle/>
        <a:p>
          <a:endParaRPr lang="en-US"/>
        </a:p>
      </dgm:t>
    </dgm:pt>
    <dgm:pt modelId="{15DB5CDB-06F6-4195-B6AB-C2AB55076353}">
      <dgm:prSet/>
      <dgm:spPr/>
      <dgm:t>
        <a:bodyPr/>
        <a:lstStyle/>
        <a:p>
          <a:r>
            <a:rPr lang="fi-FI" baseline="0" dirty="0" err="1"/>
            <a:t>kinnisasi</a:t>
          </a:r>
          <a:r>
            <a:rPr lang="fi-FI" baseline="0" dirty="0"/>
            <a:t> on </a:t>
          </a:r>
          <a:r>
            <a:rPr lang="fi-FI" baseline="0" dirty="0" err="1"/>
            <a:t>koormatud</a:t>
          </a:r>
          <a:r>
            <a:rPr lang="fi-FI" baseline="0" dirty="0"/>
            <a:t> </a:t>
          </a:r>
          <a:r>
            <a:rPr lang="fi-FI" baseline="0" dirty="0" err="1"/>
            <a:t>hüpoteegiga</a:t>
          </a:r>
          <a:r>
            <a:rPr lang="fi-FI" baseline="0" dirty="0"/>
            <a:t>, </a:t>
          </a:r>
          <a:r>
            <a:rPr lang="fi-FI" baseline="0" dirty="0" err="1"/>
            <a:t>isikliku</a:t>
          </a:r>
          <a:r>
            <a:rPr lang="fi-FI" baseline="0" dirty="0"/>
            <a:t> </a:t>
          </a:r>
          <a:r>
            <a:rPr lang="fi-FI" baseline="0" dirty="0" err="1"/>
            <a:t>kasutusõiguse</a:t>
          </a:r>
          <a:r>
            <a:rPr lang="fi-FI" baseline="0" dirty="0"/>
            <a:t> </a:t>
          </a:r>
          <a:r>
            <a:rPr lang="fi-FI" baseline="0" dirty="0" err="1"/>
            <a:t>või</a:t>
          </a:r>
          <a:r>
            <a:rPr lang="fi-FI" baseline="0" dirty="0"/>
            <a:t> </a:t>
          </a:r>
          <a:r>
            <a:rPr lang="fi-FI" baseline="0" dirty="0" err="1"/>
            <a:t>kasutusvaldusega</a:t>
          </a:r>
          <a:r>
            <a:rPr lang="fi-FI" baseline="0" dirty="0"/>
            <a:t>;</a:t>
          </a:r>
          <a:endParaRPr lang="en-US" dirty="0"/>
        </a:p>
      </dgm:t>
    </dgm:pt>
    <dgm:pt modelId="{E0F6746A-FEA5-49CB-93A9-6C422717558A}" type="parTrans" cxnId="{51EE8C4E-D55B-435C-849B-214D0B576CB9}">
      <dgm:prSet/>
      <dgm:spPr/>
      <dgm:t>
        <a:bodyPr/>
        <a:lstStyle/>
        <a:p>
          <a:endParaRPr lang="en-US"/>
        </a:p>
      </dgm:t>
    </dgm:pt>
    <dgm:pt modelId="{DB7E5117-F580-430A-AF4C-11F798D4AAC9}" type="sibTrans" cxnId="{51EE8C4E-D55B-435C-849B-214D0B576CB9}">
      <dgm:prSet/>
      <dgm:spPr/>
      <dgm:t>
        <a:bodyPr/>
        <a:lstStyle/>
        <a:p>
          <a:endParaRPr lang="en-US"/>
        </a:p>
      </dgm:t>
    </dgm:pt>
    <dgm:pt modelId="{5B5619A4-B02F-41FD-ACC5-2AE7634D51FD}">
      <dgm:prSet/>
      <dgm:spPr/>
      <dgm:t>
        <a:bodyPr/>
        <a:lstStyle/>
        <a:p>
          <a:r>
            <a:rPr lang="fi-FI" baseline="0"/>
            <a:t>kinnisasjale on kantud märge üürilepingu kohta või kinnistu omaniku käsutusõiguse kitsendus;</a:t>
          </a:r>
          <a:endParaRPr lang="en-US"/>
        </a:p>
      </dgm:t>
    </dgm:pt>
    <dgm:pt modelId="{AF2E279C-3E13-4070-B4F0-0FD14B176044}" type="parTrans" cxnId="{3AE06772-30B4-4790-A625-6F650686A906}">
      <dgm:prSet/>
      <dgm:spPr/>
      <dgm:t>
        <a:bodyPr/>
        <a:lstStyle/>
        <a:p>
          <a:endParaRPr lang="en-US"/>
        </a:p>
      </dgm:t>
    </dgm:pt>
    <dgm:pt modelId="{10276B06-C1F8-44CB-BE6E-8A28B03FBB6C}" type="sibTrans" cxnId="{3AE06772-30B4-4790-A625-6F650686A906}">
      <dgm:prSet/>
      <dgm:spPr/>
      <dgm:t>
        <a:bodyPr/>
        <a:lstStyle/>
        <a:p>
          <a:endParaRPr lang="en-US"/>
        </a:p>
      </dgm:t>
    </dgm:pt>
    <dgm:pt modelId="{CEBC0474-44BD-477E-AEAF-55F91CDB4B53}">
      <dgm:prSet/>
      <dgm:spPr/>
      <dgm:t>
        <a:bodyPr/>
        <a:lstStyle/>
        <a:p>
          <a:r>
            <a:rPr lang="fi-FI" baseline="0"/>
            <a:t>kinnisasjale on püstitatud ebaseaduslik ehitis või ei vasta dokumentatsioon tegelikkusele;</a:t>
          </a:r>
          <a:endParaRPr lang="en-US"/>
        </a:p>
      </dgm:t>
    </dgm:pt>
    <dgm:pt modelId="{9ED4BBB6-47C3-4D1A-992C-3613AD10F26C}" type="parTrans" cxnId="{E33585B7-9685-4141-B31E-D62070F82A8E}">
      <dgm:prSet/>
      <dgm:spPr/>
      <dgm:t>
        <a:bodyPr/>
        <a:lstStyle/>
        <a:p>
          <a:endParaRPr lang="en-US"/>
        </a:p>
      </dgm:t>
    </dgm:pt>
    <dgm:pt modelId="{000B0014-63CA-4D5A-8DBA-36144BC9AB5D}" type="sibTrans" cxnId="{E33585B7-9685-4141-B31E-D62070F82A8E}">
      <dgm:prSet/>
      <dgm:spPr/>
      <dgm:t>
        <a:bodyPr/>
        <a:lstStyle/>
        <a:p>
          <a:endParaRPr lang="en-US"/>
        </a:p>
      </dgm:t>
    </dgm:pt>
    <dgm:pt modelId="{930369FB-528C-4334-8083-1A3DB2C44730}">
      <dgm:prSet/>
      <dgm:spPr/>
      <dgm:t>
        <a:bodyPr/>
        <a:lstStyle/>
        <a:p>
          <a:r>
            <a:rPr lang="fi-FI" baseline="0"/>
            <a:t>Isiku suhtes on alustatud pankroti- või likvideerimismenetlus või on kinnisomandi üle käimas kohtumenetlus</a:t>
          </a:r>
          <a:endParaRPr lang="en-US"/>
        </a:p>
      </dgm:t>
    </dgm:pt>
    <dgm:pt modelId="{CE201856-C046-4326-8101-68418BE02EB4}" type="parTrans" cxnId="{949AD77D-AC7A-4345-B4EF-62456141020B}">
      <dgm:prSet/>
      <dgm:spPr/>
      <dgm:t>
        <a:bodyPr/>
        <a:lstStyle/>
        <a:p>
          <a:endParaRPr lang="en-US"/>
        </a:p>
      </dgm:t>
    </dgm:pt>
    <dgm:pt modelId="{98BC854F-734F-4C80-A058-F5FBB349756B}" type="sibTrans" cxnId="{949AD77D-AC7A-4345-B4EF-62456141020B}">
      <dgm:prSet/>
      <dgm:spPr/>
      <dgm:t>
        <a:bodyPr/>
        <a:lstStyle/>
        <a:p>
          <a:endParaRPr lang="en-US"/>
        </a:p>
      </dgm:t>
    </dgm:pt>
    <dgm:pt modelId="{0FC9233B-F937-4A3A-A56A-1DBD41A4D0DA}">
      <dgm:prSet/>
      <dgm:spPr/>
      <dgm:t>
        <a:bodyPr/>
        <a:lstStyle/>
        <a:p>
          <a:r>
            <a:rPr lang="et-EE" dirty="0"/>
            <a:t>Kinnisasja loobumise välistuste korral lisandub notari kohustus neid asjaolusid kontrollida</a:t>
          </a:r>
          <a:endParaRPr lang="en-US" dirty="0"/>
        </a:p>
      </dgm:t>
    </dgm:pt>
    <dgm:pt modelId="{7AF17AD7-24CE-4B8E-ADAC-A6D622E74D0E}" type="parTrans" cxnId="{3A354562-F876-4145-860D-3FEC5A976C1A}">
      <dgm:prSet/>
      <dgm:spPr/>
      <dgm:t>
        <a:bodyPr/>
        <a:lstStyle/>
        <a:p>
          <a:endParaRPr lang="en-US"/>
        </a:p>
      </dgm:t>
    </dgm:pt>
    <dgm:pt modelId="{BAA510BA-80F1-4198-BD4C-51569C14F0AF}" type="sibTrans" cxnId="{3A354562-F876-4145-860D-3FEC5A976C1A}">
      <dgm:prSet/>
      <dgm:spPr/>
      <dgm:t>
        <a:bodyPr/>
        <a:lstStyle/>
        <a:p>
          <a:endParaRPr lang="en-US"/>
        </a:p>
      </dgm:t>
    </dgm:pt>
    <dgm:pt modelId="{68B146F8-A3CF-44D7-B80F-4D8699CADC20}">
      <dgm:prSet/>
      <dgm:spPr/>
      <dgm:t>
        <a:bodyPr/>
        <a:lstStyle/>
        <a:p>
          <a:r>
            <a:rPr lang="et-EE"/>
            <a:t>Teatud välistuste korral puuduvad notaritel võimalused selle kontrollimiseks, millisel juhul esitab tõendi notarile KOV</a:t>
          </a:r>
          <a:endParaRPr lang="en-US"/>
        </a:p>
      </dgm:t>
    </dgm:pt>
    <dgm:pt modelId="{4BA19062-DCA1-474E-A0C8-1134361A2E4C}" type="parTrans" cxnId="{959785FD-17B9-4F08-AA5B-7189C84B39CE}">
      <dgm:prSet/>
      <dgm:spPr/>
      <dgm:t>
        <a:bodyPr/>
        <a:lstStyle/>
        <a:p>
          <a:endParaRPr lang="en-US"/>
        </a:p>
      </dgm:t>
    </dgm:pt>
    <dgm:pt modelId="{4CEEEFCD-B76A-455E-AE30-750F59F421D5}" type="sibTrans" cxnId="{959785FD-17B9-4F08-AA5B-7189C84B39CE}">
      <dgm:prSet/>
      <dgm:spPr/>
      <dgm:t>
        <a:bodyPr/>
        <a:lstStyle/>
        <a:p>
          <a:endParaRPr lang="en-US"/>
        </a:p>
      </dgm:t>
    </dgm:pt>
    <dgm:pt modelId="{5803BB77-882B-4EE8-9B04-B304510E5D08}">
      <dgm:prSet/>
      <dgm:spPr/>
      <dgm:t>
        <a:bodyPr/>
        <a:lstStyle/>
        <a:p>
          <a:r>
            <a:rPr lang="et-EE"/>
            <a:t>Tõendi väljastamiseks vajalik asjaolude kontrollimine on KOVile ühtlasi ka eelteavituseks, et sellisest kinnisomandist on kavas loobuda</a:t>
          </a:r>
          <a:endParaRPr lang="en-US"/>
        </a:p>
      </dgm:t>
    </dgm:pt>
    <dgm:pt modelId="{3746724C-8849-4E3F-9141-029192350B22}" type="parTrans" cxnId="{CE8ECFB1-3B2A-4818-84B9-23953B0A65F0}">
      <dgm:prSet/>
      <dgm:spPr/>
      <dgm:t>
        <a:bodyPr/>
        <a:lstStyle/>
        <a:p>
          <a:endParaRPr lang="en-US"/>
        </a:p>
      </dgm:t>
    </dgm:pt>
    <dgm:pt modelId="{61A7FF81-C1D9-42C8-BE2C-F9C7FA1C3C3C}" type="sibTrans" cxnId="{CE8ECFB1-3B2A-4818-84B9-23953B0A65F0}">
      <dgm:prSet/>
      <dgm:spPr/>
      <dgm:t>
        <a:bodyPr/>
        <a:lstStyle/>
        <a:p>
          <a:endParaRPr lang="en-US"/>
        </a:p>
      </dgm:t>
    </dgm:pt>
    <dgm:pt modelId="{2F2F590F-1845-4F47-9403-BD55231C5FD7}" type="pres">
      <dgm:prSet presAssocID="{E34000A5-2F27-4ED5-982E-504C272CBFCD}" presName="linear" presStyleCnt="0">
        <dgm:presLayoutVars>
          <dgm:animLvl val="lvl"/>
          <dgm:resizeHandles val="exact"/>
        </dgm:presLayoutVars>
      </dgm:prSet>
      <dgm:spPr/>
    </dgm:pt>
    <dgm:pt modelId="{EC627277-1411-48F0-A97B-70EA819BC462}" type="pres">
      <dgm:prSet presAssocID="{527C4E43-753F-4477-A5AE-1B3C1CF1ECD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1FE3788-E8EB-4625-B464-0CFFD055D8E4}" type="pres">
      <dgm:prSet presAssocID="{527C4E43-753F-4477-A5AE-1B3C1CF1ECD5}" presName="childText" presStyleLbl="revTx" presStyleIdx="0" presStyleCnt="1">
        <dgm:presLayoutVars>
          <dgm:bulletEnabled val="1"/>
        </dgm:presLayoutVars>
      </dgm:prSet>
      <dgm:spPr/>
    </dgm:pt>
    <dgm:pt modelId="{222C01A3-23A7-425B-82C0-62C9B3F2FAE1}" type="pres">
      <dgm:prSet presAssocID="{0FC9233B-F937-4A3A-A56A-1DBD41A4D0D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D3C9D19-ACF4-41FE-A6DD-880EA39B5A49}" type="pres">
      <dgm:prSet presAssocID="{BAA510BA-80F1-4198-BD4C-51569C14F0AF}" presName="spacer" presStyleCnt="0"/>
      <dgm:spPr/>
    </dgm:pt>
    <dgm:pt modelId="{ED586885-26DE-482C-BE86-21D52D9D95CB}" type="pres">
      <dgm:prSet presAssocID="{68B146F8-A3CF-44D7-B80F-4D8699CADC2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1C780E6-D608-4559-868D-5DC7678DF1B9}" type="pres">
      <dgm:prSet presAssocID="{4CEEEFCD-B76A-455E-AE30-750F59F421D5}" presName="spacer" presStyleCnt="0"/>
      <dgm:spPr/>
    </dgm:pt>
    <dgm:pt modelId="{531E6575-829C-4627-B987-5F229A0161D4}" type="pres">
      <dgm:prSet presAssocID="{5803BB77-882B-4EE8-9B04-B304510E5D0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D6C2538-0105-4640-989C-B2501109FB3F}" type="presOf" srcId="{15DB5CDB-06F6-4195-B6AB-C2AB55076353}" destId="{E1FE3788-E8EB-4625-B464-0CFFD055D8E4}" srcOrd="0" destOrd="1" presId="urn:microsoft.com/office/officeart/2005/8/layout/vList2"/>
    <dgm:cxn modelId="{E614123C-A0AC-4DC1-89A2-6F8D1F5E9EBC}" type="presOf" srcId="{CEBC0474-44BD-477E-AEAF-55F91CDB4B53}" destId="{E1FE3788-E8EB-4625-B464-0CFFD055D8E4}" srcOrd="0" destOrd="3" presId="urn:microsoft.com/office/officeart/2005/8/layout/vList2"/>
    <dgm:cxn modelId="{3A354562-F876-4145-860D-3FEC5A976C1A}" srcId="{E34000A5-2F27-4ED5-982E-504C272CBFCD}" destId="{0FC9233B-F937-4A3A-A56A-1DBD41A4D0DA}" srcOrd="1" destOrd="0" parTransId="{7AF17AD7-24CE-4B8E-ADAC-A6D622E74D0E}" sibTransId="{BAA510BA-80F1-4198-BD4C-51569C14F0AF}"/>
    <dgm:cxn modelId="{53E92948-F8CD-4C5B-9558-37D2A498E443}" srcId="{E34000A5-2F27-4ED5-982E-504C272CBFCD}" destId="{527C4E43-753F-4477-A5AE-1B3C1CF1ECD5}" srcOrd="0" destOrd="0" parTransId="{608A42CB-2B7B-4AD0-9CB5-D1BBE369073C}" sibTransId="{275C0DE4-AA6C-41C7-A550-A822CEA13799}"/>
    <dgm:cxn modelId="{BEADF76B-9921-44D1-90D3-D372D042F23B}" type="presOf" srcId="{930369FB-528C-4334-8083-1A3DB2C44730}" destId="{E1FE3788-E8EB-4625-B464-0CFFD055D8E4}" srcOrd="0" destOrd="4" presId="urn:microsoft.com/office/officeart/2005/8/layout/vList2"/>
    <dgm:cxn modelId="{7AC5C94C-8785-4440-B1B1-D6262EFF14A0}" srcId="{527C4E43-753F-4477-A5AE-1B3C1CF1ECD5}" destId="{744A09A1-681D-4F0F-8157-E7873695F3F8}" srcOrd="0" destOrd="0" parTransId="{C5AD88A5-4E25-46FD-A09B-5A216A9A77F4}" sibTransId="{208AC407-C13B-4CBF-A094-898BC5EF12E1}"/>
    <dgm:cxn modelId="{51EE8C4E-D55B-435C-849B-214D0B576CB9}" srcId="{527C4E43-753F-4477-A5AE-1B3C1CF1ECD5}" destId="{15DB5CDB-06F6-4195-B6AB-C2AB55076353}" srcOrd="1" destOrd="0" parTransId="{E0F6746A-FEA5-49CB-93A9-6C422717558A}" sibTransId="{DB7E5117-F580-430A-AF4C-11F798D4AAC9}"/>
    <dgm:cxn modelId="{3AE06772-30B4-4790-A625-6F650686A906}" srcId="{527C4E43-753F-4477-A5AE-1B3C1CF1ECD5}" destId="{5B5619A4-B02F-41FD-ACC5-2AE7634D51FD}" srcOrd="2" destOrd="0" parTransId="{AF2E279C-3E13-4070-B4F0-0FD14B176044}" sibTransId="{10276B06-C1F8-44CB-BE6E-8A28B03FBB6C}"/>
    <dgm:cxn modelId="{6EBFC67A-EF13-4BCB-81AE-836A5EC0298B}" type="presOf" srcId="{0FC9233B-F937-4A3A-A56A-1DBD41A4D0DA}" destId="{222C01A3-23A7-425B-82C0-62C9B3F2FAE1}" srcOrd="0" destOrd="0" presId="urn:microsoft.com/office/officeart/2005/8/layout/vList2"/>
    <dgm:cxn modelId="{949AD77D-AC7A-4345-B4EF-62456141020B}" srcId="{527C4E43-753F-4477-A5AE-1B3C1CF1ECD5}" destId="{930369FB-528C-4334-8083-1A3DB2C44730}" srcOrd="4" destOrd="0" parTransId="{CE201856-C046-4326-8101-68418BE02EB4}" sibTransId="{98BC854F-734F-4C80-A058-F5FBB349756B}"/>
    <dgm:cxn modelId="{F11AA085-A332-44F6-BBF2-D422B8FBE7FA}" type="presOf" srcId="{68B146F8-A3CF-44D7-B80F-4D8699CADC20}" destId="{ED586885-26DE-482C-BE86-21D52D9D95CB}" srcOrd="0" destOrd="0" presId="urn:microsoft.com/office/officeart/2005/8/layout/vList2"/>
    <dgm:cxn modelId="{93B93088-B44B-41C3-8E6E-1D927608AF59}" type="presOf" srcId="{527C4E43-753F-4477-A5AE-1B3C1CF1ECD5}" destId="{EC627277-1411-48F0-A97B-70EA819BC462}" srcOrd="0" destOrd="0" presId="urn:microsoft.com/office/officeart/2005/8/layout/vList2"/>
    <dgm:cxn modelId="{C551CB8D-E12F-47FC-8E66-855FD9C68572}" type="presOf" srcId="{744A09A1-681D-4F0F-8157-E7873695F3F8}" destId="{E1FE3788-E8EB-4625-B464-0CFFD055D8E4}" srcOrd="0" destOrd="0" presId="urn:microsoft.com/office/officeart/2005/8/layout/vList2"/>
    <dgm:cxn modelId="{0934098F-2828-4690-A12B-BDEDBBB4C41E}" type="presOf" srcId="{5803BB77-882B-4EE8-9B04-B304510E5D08}" destId="{531E6575-829C-4627-B987-5F229A0161D4}" srcOrd="0" destOrd="0" presId="urn:microsoft.com/office/officeart/2005/8/layout/vList2"/>
    <dgm:cxn modelId="{CE8ECFB1-3B2A-4818-84B9-23953B0A65F0}" srcId="{E34000A5-2F27-4ED5-982E-504C272CBFCD}" destId="{5803BB77-882B-4EE8-9B04-B304510E5D08}" srcOrd="3" destOrd="0" parTransId="{3746724C-8849-4E3F-9141-029192350B22}" sibTransId="{61A7FF81-C1D9-42C8-BE2C-F9C7FA1C3C3C}"/>
    <dgm:cxn modelId="{E33585B7-9685-4141-B31E-D62070F82A8E}" srcId="{527C4E43-753F-4477-A5AE-1B3C1CF1ECD5}" destId="{CEBC0474-44BD-477E-AEAF-55F91CDB4B53}" srcOrd="3" destOrd="0" parTransId="{9ED4BBB6-47C3-4D1A-992C-3613AD10F26C}" sibTransId="{000B0014-63CA-4D5A-8DBA-36144BC9AB5D}"/>
    <dgm:cxn modelId="{27FA3AF0-C0C8-48FA-9C21-399B579A74EB}" type="presOf" srcId="{5B5619A4-B02F-41FD-ACC5-2AE7634D51FD}" destId="{E1FE3788-E8EB-4625-B464-0CFFD055D8E4}" srcOrd="0" destOrd="2" presId="urn:microsoft.com/office/officeart/2005/8/layout/vList2"/>
    <dgm:cxn modelId="{26A651F0-910E-48B5-A41E-F1FC0A9B6AC0}" type="presOf" srcId="{E34000A5-2F27-4ED5-982E-504C272CBFCD}" destId="{2F2F590F-1845-4F47-9403-BD55231C5FD7}" srcOrd="0" destOrd="0" presId="urn:microsoft.com/office/officeart/2005/8/layout/vList2"/>
    <dgm:cxn modelId="{959785FD-17B9-4F08-AA5B-7189C84B39CE}" srcId="{E34000A5-2F27-4ED5-982E-504C272CBFCD}" destId="{68B146F8-A3CF-44D7-B80F-4D8699CADC20}" srcOrd="2" destOrd="0" parTransId="{4BA19062-DCA1-474E-A0C8-1134361A2E4C}" sibTransId="{4CEEEFCD-B76A-455E-AE30-750F59F421D5}"/>
    <dgm:cxn modelId="{0AABEA92-B0D8-4BAC-8522-7F35F8E1D13B}" type="presParOf" srcId="{2F2F590F-1845-4F47-9403-BD55231C5FD7}" destId="{EC627277-1411-48F0-A97B-70EA819BC462}" srcOrd="0" destOrd="0" presId="urn:microsoft.com/office/officeart/2005/8/layout/vList2"/>
    <dgm:cxn modelId="{DD3C10F7-8297-44E0-BB2C-5A3712A1FF75}" type="presParOf" srcId="{2F2F590F-1845-4F47-9403-BD55231C5FD7}" destId="{E1FE3788-E8EB-4625-B464-0CFFD055D8E4}" srcOrd="1" destOrd="0" presId="urn:microsoft.com/office/officeart/2005/8/layout/vList2"/>
    <dgm:cxn modelId="{35738B51-0C61-40C9-84E4-2E2DC1FD23C7}" type="presParOf" srcId="{2F2F590F-1845-4F47-9403-BD55231C5FD7}" destId="{222C01A3-23A7-425B-82C0-62C9B3F2FAE1}" srcOrd="2" destOrd="0" presId="urn:microsoft.com/office/officeart/2005/8/layout/vList2"/>
    <dgm:cxn modelId="{D88C21DD-0447-4DCD-8FC2-A890FADA878D}" type="presParOf" srcId="{2F2F590F-1845-4F47-9403-BD55231C5FD7}" destId="{BD3C9D19-ACF4-41FE-A6DD-880EA39B5A49}" srcOrd="3" destOrd="0" presId="urn:microsoft.com/office/officeart/2005/8/layout/vList2"/>
    <dgm:cxn modelId="{9EF38092-D233-457A-9447-2F90BB14FF97}" type="presParOf" srcId="{2F2F590F-1845-4F47-9403-BD55231C5FD7}" destId="{ED586885-26DE-482C-BE86-21D52D9D95CB}" srcOrd="4" destOrd="0" presId="urn:microsoft.com/office/officeart/2005/8/layout/vList2"/>
    <dgm:cxn modelId="{41930980-F958-4AA6-806A-A59C83B9BE99}" type="presParOf" srcId="{2F2F590F-1845-4F47-9403-BD55231C5FD7}" destId="{21C780E6-D608-4559-868D-5DC7678DF1B9}" srcOrd="5" destOrd="0" presId="urn:microsoft.com/office/officeart/2005/8/layout/vList2"/>
    <dgm:cxn modelId="{05CE559F-E5FC-4797-BB1C-C88C388789C6}" type="presParOf" srcId="{2F2F590F-1845-4F47-9403-BD55231C5FD7}" destId="{531E6575-829C-4627-B987-5F229A0161D4}" srcOrd="6" destOrd="0" presId="urn:microsoft.com/office/officeart/2005/8/layout/vList2"/>
  </dgm:cxnLst>
  <dgm:bg/>
  <dgm:whole>
    <a:ln>
      <a:solidFill>
        <a:schemeClr val="accent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C6D673-6D04-4D6C-A54C-DAE9BE0AA91D}">
      <dsp:nvSpPr>
        <dsp:cNvPr id="0" name=""/>
        <dsp:cNvSpPr/>
      </dsp:nvSpPr>
      <dsp:spPr>
        <a:xfrm>
          <a:off x="0" y="3576312"/>
          <a:ext cx="10972003" cy="11738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2800" kern="1200" dirty="0"/>
            <a:t>Muudatuste jõustumise järel lähevad loovutatud kinnisasjad mitte riigile, vaid kohaliku omavalitsuse üksusele (edaspidi KOV), kelle territooriumil vastav kinnisasi asub. </a:t>
          </a:r>
          <a:endParaRPr lang="en-US" sz="2800" kern="1200" dirty="0"/>
        </a:p>
      </dsp:txBody>
      <dsp:txXfrm>
        <a:off x="0" y="3576312"/>
        <a:ext cx="10972003" cy="1173825"/>
      </dsp:txXfrm>
    </dsp:sp>
    <dsp:sp modelId="{A8DE870E-936B-4A16-9420-1FF71A2CF6D0}">
      <dsp:nvSpPr>
        <dsp:cNvPr id="0" name=""/>
        <dsp:cNvSpPr/>
      </dsp:nvSpPr>
      <dsp:spPr>
        <a:xfrm rot="10800000">
          <a:off x="0" y="1788576"/>
          <a:ext cx="10972003" cy="1805343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 dirty="0" err="1"/>
            <a:t>Praktikas</a:t>
          </a:r>
          <a:r>
            <a:rPr lang="fi-FI" sz="2800" kern="1200" dirty="0"/>
            <a:t> on </a:t>
          </a:r>
          <a:r>
            <a:rPr lang="fi-FI" sz="2800" kern="1200" dirty="0" err="1"/>
            <a:t>selgunud</a:t>
          </a:r>
          <a:r>
            <a:rPr lang="fi-FI" sz="2800" kern="1200" dirty="0"/>
            <a:t>, et </a:t>
          </a:r>
          <a:r>
            <a:rPr lang="fi-FI" sz="2800" kern="1200" dirty="0" err="1"/>
            <a:t>kohalikke</a:t>
          </a:r>
          <a:r>
            <a:rPr lang="fi-FI" sz="2800" kern="1200" dirty="0"/>
            <a:t> </a:t>
          </a:r>
          <a:r>
            <a:rPr lang="fi-FI" sz="2800" kern="1200" dirty="0" err="1"/>
            <a:t>olusid</a:t>
          </a:r>
          <a:r>
            <a:rPr lang="fi-FI" sz="2800" kern="1200" dirty="0"/>
            <a:t> ja </a:t>
          </a:r>
          <a:r>
            <a:rPr lang="fi-FI" sz="2800" kern="1200" dirty="0" err="1"/>
            <a:t>arenguid</a:t>
          </a:r>
          <a:r>
            <a:rPr lang="fi-FI" sz="2800" kern="1200" dirty="0"/>
            <a:t> </a:t>
          </a:r>
          <a:r>
            <a:rPr lang="fi-FI" sz="2800" kern="1200" dirty="0" err="1"/>
            <a:t>teadmata</a:t>
          </a:r>
          <a:r>
            <a:rPr lang="fi-FI" sz="2800" kern="1200" dirty="0"/>
            <a:t> on </a:t>
          </a:r>
          <a:r>
            <a:rPr lang="fi-FI" sz="2800" kern="1200" dirty="0" err="1"/>
            <a:t>riigil</a:t>
          </a:r>
          <a:r>
            <a:rPr lang="fi-FI" sz="2800" kern="1200" dirty="0"/>
            <a:t> </a:t>
          </a:r>
          <a:r>
            <a:rPr lang="fi-FI" sz="2800" kern="1200" dirty="0" err="1"/>
            <a:t>keeruline</a:t>
          </a:r>
          <a:r>
            <a:rPr lang="fi-FI" sz="2800" kern="1200" dirty="0"/>
            <a:t> </a:t>
          </a:r>
          <a:r>
            <a:rPr lang="fi-FI" sz="2800" kern="1200" dirty="0" err="1"/>
            <a:t>leida</a:t>
          </a:r>
          <a:r>
            <a:rPr lang="fi-FI" sz="2800" kern="1200" dirty="0"/>
            <a:t> </a:t>
          </a:r>
          <a:r>
            <a:rPr lang="fi-FI" sz="2800" kern="1200" dirty="0" err="1"/>
            <a:t>loovutatud</a:t>
          </a:r>
          <a:r>
            <a:rPr lang="fi-FI" sz="2800" kern="1200" dirty="0"/>
            <a:t> </a:t>
          </a:r>
          <a:r>
            <a:rPr lang="fi-FI" sz="2800" kern="1200" dirty="0" err="1"/>
            <a:t>kinnisasjadel</a:t>
          </a:r>
          <a:r>
            <a:rPr lang="fi-FI" sz="2800" kern="1200" dirty="0"/>
            <a:t> </a:t>
          </a:r>
          <a:r>
            <a:rPr lang="fi-FI" sz="2800" kern="1200" dirty="0" err="1"/>
            <a:t>parimat</a:t>
          </a:r>
          <a:r>
            <a:rPr lang="fi-FI" sz="2800" kern="1200" dirty="0"/>
            <a:t> </a:t>
          </a:r>
          <a:r>
            <a:rPr lang="fi-FI" sz="2800" kern="1200" dirty="0" err="1"/>
            <a:t>kasutust</a:t>
          </a:r>
          <a:r>
            <a:rPr lang="fi-FI" sz="2800" kern="1200" dirty="0"/>
            <a:t>.</a:t>
          </a:r>
          <a:endParaRPr lang="en-US" sz="2800" kern="1200" dirty="0"/>
        </a:p>
      </dsp:txBody>
      <dsp:txXfrm rot="10800000">
        <a:off x="0" y="1788576"/>
        <a:ext cx="10972003" cy="1173058"/>
      </dsp:txXfrm>
    </dsp:sp>
    <dsp:sp modelId="{B440D2EB-BDEF-489A-8731-EF3B1E9F3071}">
      <dsp:nvSpPr>
        <dsp:cNvPr id="0" name=""/>
        <dsp:cNvSpPr/>
      </dsp:nvSpPr>
      <dsp:spPr>
        <a:xfrm rot="10800000">
          <a:off x="0" y="22521"/>
          <a:ext cx="10972003" cy="1805343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2800" kern="1200" dirty="0"/>
            <a:t>Kehtiva AÕS § 126 regulatsiooni kohaselt on isikul võimalik loobuda kinnisomandist nii, et selle omanikuks saab riik.</a:t>
          </a:r>
          <a:endParaRPr lang="en-US" sz="2800" kern="1200" dirty="0"/>
        </a:p>
      </dsp:txBody>
      <dsp:txXfrm rot="10800000">
        <a:off x="0" y="22521"/>
        <a:ext cx="10972003" cy="11730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1626A3-4103-4107-A8FE-8FE4991D3DBE}">
      <dsp:nvSpPr>
        <dsp:cNvPr id="0" name=""/>
        <dsp:cNvSpPr/>
      </dsp:nvSpPr>
      <dsp:spPr>
        <a:xfrm>
          <a:off x="0" y="4111561"/>
          <a:ext cx="10904637" cy="1956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2800" kern="1200" dirty="0"/>
            <a:t>Toetusmeetmete mõjul on </a:t>
          </a:r>
          <a:r>
            <a:rPr lang="et-EE" sz="2800" kern="1200" dirty="0" err="1"/>
            <a:t>KOVil</a:t>
          </a:r>
          <a:r>
            <a:rPr lang="et-EE" sz="2800" kern="1200" dirty="0"/>
            <a:t> võimalik lahendada suur osa kinnisomandist loobumisega seotud kohaliku elu probleeme, eelkõige kohaliku elukeskkonna paremaks muutmisel</a:t>
          </a:r>
        </a:p>
      </dsp:txBody>
      <dsp:txXfrm>
        <a:off x="0" y="4111561"/>
        <a:ext cx="10904637" cy="1956865"/>
      </dsp:txXfrm>
    </dsp:sp>
    <dsp:sp modelId="{D3456D5E-F8A0-4D7C-B8A9-92DD2FEB948E}">
      <dsp:nvSpPr>
        <dsp:cNvPr id="0" name=""/>
        <dsp:cNvSpPr/>
      </dsp:nvSpPr>
      <dsp:spPr>
        <a:xfrm rot="10800000">
          <a:off x="0" y="69251"/>
          <a:ext cx="10904637" cy="412715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t-EE" sz="2800" kern="1200" dirty="0"/>
            <a:t>Koos kohustuse üleminekuga </a:t>
          </a:r>
          <a:r>
            <a:rPr lang="et-EE" sz="2800" kern="1200" dirty="0" err="1"/>
            <a:t>KOVidele</a:t>
          </a:r>
          <a:r>
            <a:rPr lang="et-EE" sz="2800" kern="1200" dirty="0"/>
            <a:t> on plaanis välja töötada kaks leevendavat toetusmeedet </a:t>
          </a:r>
          <a:r>
            <a:rPr lang="et-EE" sz="2800" kern="1200" dirty="0" err="1"/>
            <a:t>KOVide</a:t>
          </a:r>
          <a:r>
            <a:rPr lang="et-EE" sz="2800" kern="1200" dirty="0"/>
            <a:t> kulude katmiseks: </a:t>
          </a:r>
        </a:p>
        <a:p>
          <a:pPr algn="ctr">
            <a:buNone/>
          </a:pPr>
          <a:r>
            <a:rPr lang="et-EE" sz="2800" kern="1200" dirty="0"/>
            <a:t>1) loovutatud varade ülalpidamiskulude katmiseks;</a:t>
          </a:r>
        </a:p>
        <a:p>
          <a:pPr algn="ctr">
            <a:buNone/>
          </a:pPr>
          <a:r>
            <a:rPr lang="et-EE" sz="2800" kern="1200" dirty="0"/>
            <a:t>2) tühjenevates korterelamutes elavate inimeste ümberasustamise ja tühjenenud hoonete lammutamise meede </a:t>
          </a:r>
        </a:p>
        <a:p>
          <a:pPr marL="0"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t-EE" sz="3200" kern="1200" dirty="0"/>
        </a:p>
      </dsp:txBody>
      <dsp:txXfrm rot="10800000">
        <a:off x="0" y="69251"/>
        <a:ext cx="10904637" cy="26817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B5ADC9-FB1C-4646-AA3E-2B05F17D7BEC}">
      <dsp:nvSpPr>
        <dsp:cNvPr id="0" name=""/>
        <dsp:cNvSpPr/>
      </dsp:nvSpPr>
      <dsp:spPr>
        <a:xfrm>
          <a:off x="0" y="3534781"/>
          <a:ext cx="10760154" cy="11601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2700" kern="1200" dirty="0"/>
            <a:t>Eraldi tuuakse välja, et kinnisomandist loobumise kohta sätestatu kehtib ka korteriomandist loobumise kohta</a:t>
          </a:r>
          <a:endParaRPr lang="en-US" sz="2700" kern="1200" dirty="0"/>
        </a:p>
      </dsp:txBody>
      <dsp:txXfrm>
        <a:off x="0" y="3534781"/>
        <a:ext cx="10760154" cy="1160194"/>
      </dsp:txXfrm>
    </dsp:sp>
    <dsp:sp modelId="{C897A502-5541-4B00-BF70-14D6CC33EE7E}">
      <dsp:nvSpPr>
        <dsp:cNvPr id="0" name=""/>
        <dsp:cNvSpPr/>
      </dsp:nvSpPr>
      <dsp:spPr>
        <a:xfrm rot="10800000">
          <a:off x="0" y="1806080"/>
          <a:ext cx="10760154" cy="178437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2700" kern="1200" dirty="0"/>
            <a:t>Erand kaasomandist loobumise korral: loovutatav kaasomandi osa läheb üle teistele kaasomanikele</a:t>
          </a:r>
          <a:endParaRPr lang="en-US" sz="2700" kern="1200" dirty="0"/>
        </a:p>
      </dsp:txBody>
      <dsp:txXfrm rot="10800000">
        <a:off x="0" y="1806080"/>
        <a:ext cx="10760154" cy="1159435"/>
      </dsp:txXfrm>
    </dsp:sp>
    <dsp:sp modelId="{22514772-5917-4E3C-B671-B1E77C2418FF}">
      <dsp:nvSpPr>
        <dsp:cNvPr id="0" name=""/>
        <dsp:cNvSpPr/>
      </dsp:nvSpPr>
      <dsp:spPr>
        <a:xfrm rot="10800000">
          <a:off x="0" y="0"/>
          <a:ext cx="10760154" cy="178437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2800" kern="1200" dirty="0"/>
            <a:t>Lisatud keeld, et riik ega ka KOV ise kinnisomandist loobuda ei saa</a:t>
          </a:r>
          <a:endParaRPr lang="en-US" sz="2800" kern="1200" dirty="0"/>
        </a:p>
      </dsp:txBody>
      <dsp:txXfrm rot="10800000">
        <a:off x="0" y="0"/>
        <a:ext cx="10760154" cy="11594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627277-1411-48F0-A97B-70EA819BC462}">
      <dsp:nvSpPr>
        <dsp:cNvPr id="0" name=""/>
        <dsp:cNvSpPr/>
      </dsp:nvSpPr>
      <dsp:spPr>
        <a:xfrm>
          <a:off x="0" y="26827"/>
          <a:ext cx="11049124" cy="9183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Välistuste loetelu, mil isik ei või üldse kinnisasjast loobuda:</a:t>
          </a:r>
          <a:endParaRPr lang="en-US" sz="2300" kern="1200"/>
        </a:p>
      </dsp:txBody>
      <dsp:txXfrm>
        <a:off x="44828" y="71655"/>
        <a:ext cx="10959468" cy="828647"/>
      </dsp:txXfrm>
    </dsp:sp>
    <dsp:sp modelId="{E1FE3788-E8EB-4625-B464-0CFFD055D8E4}">
      <dsp:nvSpPr>
        <dsp:cNvPr id="0" name=""/>
        <dsp:cNvSpPr/>
      </dsp:nvSpPr>
      <dsp:spPr>
        <a:xfrm>
          <a:off x="0" y="945131"/>
          <a:ext cx="11049124" cy="1809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0810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1800" kern="1200" baseline="0"/>
            <a:t>kinnisasi seotud kohustustega;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1800" kern="1200" baseline="0" dirty="0" err="1"/>
            <a:t>kinnisasi</a:t>
          </a:r>
          <a:r>
            <a:rPr lang="fi-FI" sz="1800" kern="1200" baseline="0" dirty="0"/>
            <a:t> on </a:t>
          </a:r>
          <a:r>
            <a:rPr lang="fi-FI" sz="1800" kern="1200" baseline="0" dirty="0" err="1"/>
            <a:t>koormatud</a:t>
          </a:r>
          <a:r>
            <a:rPr lang="fi-FI" sz="1800" kern="1200" baseline="0" dirty="0"/>
            <a:t> </a:t>
          </a:r>
          <a:r>
            <a:rPr lang="fi-FI" sz="1800" kern="1200" baseline="0" dirty="0" err="1"/>
            <a:t>hüpoteegiga</a:t>
          </a:r>
          <a:r>
            <a:rPr lang="fi-FI" sz="1800" kern="1200" baseline="0" dirty="0"/>
            <a:t>, </a:t>
          </a:r>
          <a:r>
            <a:rPr lang="fi-FI" sz="1800" kern="1200" baseline="0" dirty="0" err="1"/>
            <a:t>isikliku</a:t>
          </a:r>
          <a:r>
            <a:rPr lang="fi-FI" sz="1800" kern="1200" baseline="0" dirty="0"/>
            <a:t> </a:t>
          </a:r>
          <a:r>
            <a:rPr lang="fi-FI" sz="1800" kern="1200" baseline="0" dirty="0" err="1"/>
            <a:t>kasutusõiguse</a:t>
          </a:r>
          <a:r>
            <a:rPr lang="fi-FI" sz="1800" kern="1200" baseline="0" dirty="0"/>
            <a:t> </a:t>
          </a:r>
          <a:r>
            <a:rPr lang="fi-FI" sz="1800" kern="1200" baseline="0" dirty="0" err="1"/>
            <a:t>või</a:t>
          </a:r>
          <a:r>
            <a:rPr lang="fi-FI" sz="1800" kern="1200" baseline="0" dirty="0"/>
            <a:t> </a:t>
          </a:r>
          <a:r>
            <a:rPr lang="fi-FI" sz="1800" kern="1200" baseline="0" dirty="0" err="1"/>
            <a:t>kasutusvaldusega</a:t>
          </a:r>
          <a:r>
            <a:rPr lang="fi-FI" sz="1800" kern="1200" baseline="0" dirty="0"/>
            <a:t>;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1800" kern="1200" baseline="0"/>
            <a:t>kinnisasjale on kantud märge üürilepingu kohta või kinnistu omaniku käsutusõiguse kitsendus;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1800" kern="1200" baseline="0"/>
            <a:t>kinnisasjale on püstitatud ebaseaduslik ehitis või ei vasta dokumentatsioon tegelikkusele;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1800" kern="1200" baseline="0"/>
            <a:t>Isiku suhtes on alustatud pankroti- või likvideerimismenetlus või on kinnisomandi üle käimas kohtumenetlus</a:t>
          </a:r>
          <a:endParaRPr lang="en-US" sz="1800" kern="1200"/>
        </a:p>
      </dsp:txBody>
      <dsp:txXfrm>
        <a:off x="0" y="945131"/>
        <a:ext cx="11049124" cy="1809180"/>
      </dsp:txXfrm>
    </dsp:sp>
    <dsp:sp modelId="{222C01A3-23A7-425B-82C0-62C9B3F2FAE1}">
      <dsp:nvSpPr>
        <dsp:cNvPr id="0" name=""/>
        <dsp:cNvSpPr/>
      </dsp:nvSpPr>
      <dsp:spPr>
        <a:xfrm>
          <a:off x="0" y="2754311"/>
          <a:ext cx="11049124" cy="9183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2300" kern="1200" dirty="0"/>
            <a:t>Kinnisasja loobumise välistuste korral lisandub notari kohustus neid asjaolusid kontrollida</a:t>
          </a:r>
          <a:endParaRPr lang="en-US" sz="2300" kern="1200" dirty="0"/>
        </a:p>
      </dsp:txBody>
      <dsp:txXfrm>
        <a:off x="44828" y="2799139"/>
        <a:ext cx="10959468" cy="828647"/>
      </dsp:txXfrm>
    </dsp:sp>
    <dsp:sp modelId="{ED586885-26DE-482C-BE86-21D52D9D95CB}">
      <dsp:nvSpPr>
        <dsp:cNvPr id="0" name=""/>
        <dsp:cNvSpPr/>
      </dsp:nvSpPr>
      <dsp:spPr>
        <a:xfrm>
          <a:off x="0" y="3738855"/>
          <a:ext cx="11049124" cy="9183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2300" kern="1200"/>
            <a:t>Teatud välistuste korral puuduvad notaritel võimalused selle kontrollimiseks, millisel juhul esitab tõendi notarile KOV</a:t>
          </a:r>
          <a:endParaRPr lang="en-US" sz="2300" kern="1200"/>
        </a:p>
      </dsp:txBody>
      <dsp:txXfrm>
        <a:off x="44828" y="3783683"/>
        <a:ext cx="10959468" cy="828647"/>
      </dsp:txXfrm>
    </dsp:sp>
    <dsp:sp modelId="{531E6575-829C-4627-B987-5F229A0161D4}">
      <dsp:nvSpPr>
        <dsp:cNvPr id="0" name=""/>
        <dsp:cNvSpPr/>
      </dsp:nvSpPr>
      <dsp:spPr>
        <a:xfrm>
          <a:off x="0" y="4723399"/>
          <a:ext cx="11049124" cy="9183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2300" kern="1200"/>
            <a:t>Tõendi väljastamiseks vajalik asjaolude kontrollimine on KOVile ühtlasi ka eelteavituseks, et sellisest kinnisomandist on kavas loobuda</a:t>
          </a:r>
          <a:endParaRPr lang="en-US" sz="2300" kern="1200"/>
        </a:p>
      </dsp:txBody>
      <dsp:txXfrm>
        <a:off x="44828" y="4768227"/>
        <a:ext cx="10959468" cy="8286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66BF15-8528-4604-BC3E-FE79D626EC26}" type="datetimeFigureOut">
              <a:rPr lang="et-EE" smtClean="0"/>
              <a:t>08.10.2025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2D8C48-1032-4F8C-AE88-C6DD826934D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40864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87560" algn="l"/>
                <a:tab pos="1375120" algn="l"/>
                <a:tab pos="2062681" algn="l"/>
                <a:tab pos="2750241" algn="l"/>
              </a:tabLst>
              <a:defRPr/>
            </a:pPr>
            <a:fld id="{4F3484B2-7D45-46A9-AA10-C2234E88C9BE}" type="slidenum">
              <a:rPr kumimoji="0" lang="et-EE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687560" algn="l"/>
                  <a:tab pos="1375120" algn="l"/>
                  <a:tab pos="2062681" algn="l"/>
                  <a:tab pos="2750241" algn="l"/>
                </a:tabLst>
                <a:defRPr/>
              </a:pPr>
              <a:t>1</a:t>
            </a:fld>
            <a:endParaRPr kumimoji="0" lang="et-EE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29804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5475E7B-AA72-0485-A8FD-85E9EC9CAA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52A9A714-9B1E-F3F7-4EE6-F5E919E390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05136375-2B1C-272E-3D12-C0AA8722D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14B9C-820F-4AF2-9289-0E17826BCCE7}" type="datetimeFigureOut">
              <a:rPr lang="et-EE" smtClean="0"/>
              <a:t>08.10.2025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E9C03703-BAAA-228C-90A2-11A90D1D6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6883CFC8-EF14-0C90-6D86-B51453FBA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0D49-18C2-41EF-8904-73F3C775324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18947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9E2CF90-AAAD-4712-1192-14A6053AE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D31ADA2C-209F-A9E2-5DE7-562700BA66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7558BC39-5D1D-5A5D-F4F7-1A7E3E63E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14B9C-820F-4AF2-9289-0E17826BCCE7}" type="datetimeFigureOut">
              <a:rPr lang="et-EE" smtClean="0"/>
              <a:t>08.10.2025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12D35C3E-9B20-875E-FC2F-E9E234548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D52789B0-A846-AF64-4446-EC71BBB6C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0D49-18C2-41EF-8904-73F3C775324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51051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5CECE1F9-702C-BE31-F89C-F686DDB88C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75CE5C09-673C-E8CF-8D68-B0B9F0140F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99E9E968-CD2D-5520-C21C-234DC50C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14B9C-820F-4AF2-9289-0E17826BCCE7}" type="datetimeFigureOut">
              <a:rPr lang="et-EE" smtClean="0"/>
              <a:t>08.10.2025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D2AEE673-7EC8-AE1D-4AF3-8F3E6F93D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62D8326C-9316-0757-0DCE-7F6BB29F4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0D49-18C2-41EF-8904-73F3C775324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50497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A5F03-B019-4B50-9E1D-71FB8D29DED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62E00-F646-4FA5-84FE-03058FAF7E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4204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su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>
                <a:solidFill>
                  <a:srgbClr val="006EB5"/>
                </a:solidFill>
              </a:defRPr>
            </a:lvl1pPr>
          </a:lstStyle>
          <a:p>
            <a:r>
              <a:rPr lang="en-US" dirty="0" err="1"/>
              <a:t>Esitlusslaidide</a:t>
            </a:r>
            <a:r>
              <a:rPr lang="en-US" dirty="0"/>
              <a:t> </a:t>
            </a:r>
            <a:r>
              <a:rPr lang="en-US" dirty="0" err="1"/>
              <a:t>kujundamine</a:t>
            </a: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69751" y="6353608"/>
            <a:ext cx="605262" cy="365125"/>
          </a:xfrm>
        </p:spPr>
        <p:txBody>
          <a:bodyPr/>
          <a:lstStyle/>
          <a:p>
            <a:fld id="{225A551D-654A-4A19-8D78-C05E5488DAD8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6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599" y="1600202"/>
            <a:ext cx="10972801" cy="4753405"/>
          </a:xfrm>
        </p:spPr>
        <p:txBody>
          <a:bodyPr/>
          <a:lstStyle>
            <a:lvl1pPr>
              <a:buClr>
                <a:srgbClr val="0064B9"/>
              </a:buClr>
              <a:defRPr sz="3712"/>
            </a:lvl1pPr>
            <a:lvl2pPr>
              <a:buClr>
                <a:srgbClr val="0064B9"/>
              </a:buClr>
              <a:defRPr sz="3211" baseline="0"/>
            </a:lvl2pPr>
            <a:lvl3pPr>
              <a:buClr>
                <a:srgbClr val="0064B9"/>
              </a:buClr>
              <a:defRPr sz="2709"/>
            </a:lvl3pPr>
            <a:lvl4pPr>
              <a:buClr>
                <a:srgbClr val="0064B9"/>
              </a:buClr>
              <a:defRPr sz="2408"/>
            </a:lvl4pPr>
            <a:lvl5pPr>
              <a:buClr>
                <a:srgbClr val="0064B9"/>
              </a:buClr>
              <a:defRPr sz="2408"/>
            </a:lvl5pPr>
            <a:lvl6pPr>
              <a:defRPr sz="2408"/>
            </a:lvl6pPr>
            <a:lvl7pPr>
              <a:defRPr sz="2408"/>
            </a:lvl7pPr>
            <a:lvl8pPr>
              <a:defRPr sz="2408"/>
            </a:lvl8pPr>
            <a:lvl9pPr>
              <a:defRPr sz="2408"/>
            </a:lvl9pPr>
          </a:lstStyle>
          <a:p>
            <a:pPr lvl="0"/>
            <a:r>
              <a:rPr lang="en-US" dirty="0" err="1"/>
              <a:t>Lähtuda</a:t>
            </a:r>
            <a:r>
              <a:rPr lang="en-US" dirty="0"/>
              <a:t> </a:t>
            </a:r>
            <a:r>
              <a:rPr lang="en-US" dirty="0" err="1"/>
              <a:t>stiiliraamatust</a:t>
            </a:r>
            <a:endParaRPr lang="en-US" dirty="0"/>
          </a:p>
          <a:p>
            <a:pPr lvl="1"/>
            <a:r>
              <a:rPr lang="en-US" dirty="0"/>
              <a:t>Font </a:t>
            </a:r>
            <a:r>
              <a:rPr lang="en-US" dirty="0" err="1"/>
              <a:t>Roboto</a:t>
            </a:r>
            <a:r>
              <a:rPr lang="en-US" dirty="0"/>
              <a:t> Condensed</a:t>
            </a:r>
            <a:r>
              <a:rPr lang="et-EE" dirty="0"/>
              <a:t> või </a:t>
            </a:r>
            <a:r>
              <a:rPr lang="et-EE" dirty="0" err="1"/>
              <a:t>Arial</a:t>
            </a:r>
            <a:r>
              <a:rPr lang="et-EE" dirty="0"/>
              <a:t> </a:t>
            </a:r>
            <a:r>
              <a:rPr lang="et-EE" dirty="0" err="1"/>
              <a:t>Narrow</a:t>
            </a:r>
            <a:endParaRPr lang="en-US" dirty="0"/>
          </a:p>
          <a:p>
            <a:pPr lvl="3"/>
            <a:r>
              <a:rPr lang="en-US" dirty="0" err="1"/>
              <a:t>Pealkirjad</a:t>
            </a:r>
            <a:r>
              <a:rPr lang="en-US" dirty="0"/>
              <a:t> on 48pt Light, </a:t>
            </a:r>
            <a:r>
              <a:rPr lang="en-US" dirty="0" err="1"/>
              <a:t>sisutekstid</a:t>
            </a:r>
            <a:r>
              <a:rPr lang="en-US" dirty="0"/>
              <a:t> 24pt </a:t>
            </a:r>
            <a:r>
              <a:rPr lang="en-US" dirty="0" err="1"/>
              <a:t>või</a:t>
            </a:r>
            <a:r>
              <a:rPr lang="en-US" dirty="0"/>
              <a:t> 18 </a:t>
            </a:r>
            <a:r>
              <a:rPr lang="en-US" dirty="0" err="1"/>
              <a:t>pt</a:t>
            </a:r>
            <a:endParaRPr lang="en-US" dirty="0"/>
          </a:p>
          <a:p>
            <a:pPr lvl="4"/>
            <a:r>
              <a:rPr lang="en-US" dirty="0" err="1"/>
              <a:t>Igale</a:t>
            </a:r>
            <a:r>
              <a:rPr lang="en-US" dirty="0"/>
              <a:t> </a:t>
            </a:r>
            <a:r>
              <a:rPr lang="en-US" dirty="0" err="1"/>
              <a:t>slaidile</a:t>
            </a:r>
            <a:r>
              <a:rPr lang="en-US" dirty="0"/>
              <a:t> </a:t>
            </a:r>
            <a:r>
              <a:rPr lang="en-US" dirty="0" err="1"/>
              <a:t>paigutada</a:t>
            </a:r>
            <a:r>
              <a:rPr lang="en-US" dirty="0"/>
              <a:t> </a:t>
            </a:r>
            <a:r>
              <a:rPr lang="en-US" dirty="0" err="1"/>
              <a:t>mõõdukas</a:t>
            </a:r>
            <a:r>
              <a:rPr lang="en-US" dirty="0"/>
              <a:t> </a:t>
            </a:r>
            <a:r>
              <a:rPr lang="en-US" dirty="0" err="1"/>
              <a:t>kogus</a:t>
            </a:r>
            <a:r>
              <a:rPr lang="en-US" dirty="0"/>
              <a:t> </a:t>
            </a:r>
            <a:r>
              <a:rPr lang="en-US" dirty="0" err="1"/>
              <a:t>infot</a:t>
            </a:r>
            <a:endParaRPr lang="et-EE" dirty="0"/>
          </a:p>
        </p:txBody>
      </p:sp>
      <p:sp>
        <p:nvSpPr>
          <p:cNvPr id="7" name="TextBox 6"/>
          <p:cNvSpPr txBox="1"/>
          <p:nvPr userDrawn="1"/>
        </p:nvSpPr>
        <p:spPr>
          <a:xfrm rot="-5400000">
            <a:off x="-487949" y="5625328"/>
            <a:ext cx="1532652" cy="33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605" dirty="0">
                <a:solidFill>
                  <a:schemeClr val="bg1">
                    <a:lumMod val="75000"/>
                  </a:schemeClr>
                </a:solidFill>
              </a:rPr>
              <a:t>Eesti</a:t>
            </a:r>
            <a:r>
              <a:rPr lang="et-EE" sz="1605" baseline="0" dirty="0">
                <a:solidFill>
                  <a:schemeClr val="bg1">
                    <a:lumMod val="75000"/>
                  </a:schemeClr>
                </a:solidFill>
              </a:rPr>
              <a:t> Vabariik</a:t>
            </a:r>
            <a:endParaRPr lang="et-EE" sz="1605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6609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õpu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983486"/>
            <a:ext cx="12207738" cy="4874514"/>
          </a:xfrm>
          <a:prstGeom prst="rect">
            <a:avLst/>
          </a:prstGeom>
          <a:solidFill>
            <a:srgbClr val="006E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1806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44703" y="2633968"/>
            <a:ext cx="6890835" cy="1084135"/>
          </a:xfrm>
        </p:spPr>
        <p:txBody>
          <a:bodyPr wrap="none">
            <a:noAutofit/>
          </a:bodyPr>
          <a:lstStyle>
            <a:lvl1pPr algn="l">
              <a:defRPr sz="4816" baseline="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r>
              <a:rPr lang="et-EE" dirty="0"/>
              <a:t>Täna kuulajaid!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44703" y="3718103"/>
            <a:ext cx="8335698" cy="843762"/>
          </a:xfrm>
        </p:spPr>
        <p:txBody>
          <a:bodyPr wrap="none">
            <a:noAutofit/>
          </a:bodyPr>
          <a:lstStyle>
            <a:lvl1pPr marL="0" indent="0" algn="l">
              <a:buNone/>
              <a:defRPr sz="3612" baseline="0">
                <a:solidFill>
                  <a:schemeClr val="bg1">
                    <a:lumMod val="85000"/>
                  </a:schemeClr>
                </a:solidFill>
                <a:latin typeface="Arial Narrow" pitchFamily="34" charset="0"/>
              </a:defRPr>
            </a:lvl1pPr>
            <a:lvl2pPr marL="609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dirty="0"/>
              <a:t>Vasta küsimustele ja tee kokkuvõte.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4303" y="394168"/>
            <a:ext cx="2885593" cy="1154756"/>
          </a:xfrm>
          <a:prstGeom prst="rect">
            <a:avLst/>
          </a:prstGeom>
        </p:spPr>
      </p:pic>
      <p:pic>
        <p:nvPicPr>
          <p:cNvPr id="9" name="Picture 8" descr="kolm lõvi_sinised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905092" y="1043902"/>
            <a:ext cx="4765035" cy="6858000"/>
          </a:xfrm>
          <a:prstGeom prst="rect">
            <a:avLst/>
          </a:prstGeom>
        </p:spPr>
      </p:pic>
      <p:sp>
        <p:nvSpPr>
          <p:cNvPr id="20" name="Text Placehold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1444703" y="5492342"/>
            <a:ext cx="7007587" cy="289103"/>
          </a:xfrm>
        </p:spPr>
        <p:txBody>
          <a:bodyPr wrap="none">
            <a:noAutofit/>
          </a:bodyPr>
          <a:lstStyle>
            <a:lvl1pPr>
              <a:buNone/>
              <a:defRPr sz="1806" baseline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t-EE" dirty="0"/>
              <a:t>Ametinimetus/Struktuuriüksuse nimetus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1444703" y="5019314"/>
            <a:ext cx="7007587" cy="433405"/>
          </a:xfrm>
        </p:spPr>
        <p:txBody>
          <a:bodyPr wrap="none">
            <a:noAutofit/>
          </a:bodyPr>
          <a:lstStyle>
            <a:lvl1pPr>
              <a:buNone/>
              <a:defRPr sz="2408" baseline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t-EE" dirty="0"/>
              <a:t>Ettekandja Eesnimi Perekonnanimi</a:t>
            </a:r>
            <a:endParaRPr lang="en-US" dirty="0"/>
          </a:p>
        </p:txBody>
      </p:sp>
      <p:sp>
        <p:nvSpPr>
          <p:cNvPr id="10" name="Text Placehold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1440497" y="5808519"/>
            <a:ext cx="7015998" cy="524378"/>
          </a:xfrm>
        </p:spPr>
        <p:txBody>
          <a:bodyPr wrap="none">
            <a:noAutofit/>
          </a:bodyPr>
          <a:lstStyle>
            <a:lvl1pPr>
              <a:buNone/>
              <a:defRPr sz="1806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t-EE" dirty="0"/>
              <a:t>Kontaktandmed (e-post, sotsmeedia, telefon jne)</a:t>
            </a:r>
          </a:p>
        </p:txBody>
      </p:sp>
    </p:spTree>
    <p:extLst>
      <p:ext uri="{BB962C8B-B14F-4D97-AF65-F5344CB8AC3E}">
        <p14:creationId xmlns:p14="http://schemas.microsoft.com/office/powerpoint/2010/main" val="30301516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97" indent="0" algn="ctr">
              <a:buNone/>
              <a:defRPr sz="2000"/>
            </a:lvl2pPr>
            <a:lvl3pPr marL="914394" indent="0" algn="ctr">
              <a:buNone/>
              <a:defRPr sz="1800"/>
            </a:lvl3pPr>
            <a:lvl4pPr marL="1371591" indent="0" algn="ctr">
              <a:buNone/>
              <a:defRPr sz="1600"/>
            </a:lvl4pPr>
            <a:lvl5pPr marL="1828788" indent="0" algn="ctr">
              <a:buNone/>
              <a:defRPr sz="1600"/>
            </a:lvl5pPr>
            <a:lvl6pPr marL="2285984" indent="0" algn="ctr">
              <a:buNone/>
              <a:defRPr sz="1600"/>
            </a:lvl6pPr>
            <a:lvl7pPr marL="2743182" indent="0" algn="ctr">
              <a:buNone/>
              <a:defRPr sz="1600"/>
            </a:lvl7pPr>
            <a:lvl8pPr marL="3200378" indent="0" algn="ctr">
              <a:buNone/>
              <a:defRPr sz="1600"/>
            </a:lvl8pPr>
            <a:lvl9pPr marL="3657575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  <p:pic>
        <p:nvPicPr>
          <p:cNvPr id="7" name="Picture 6" descr="0_rahandusmin_3lovi_e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97460" y="216551"/>
            <a:ext cx="4694162" cy="1389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0819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247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9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8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8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2263064422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607273504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7" indent="0">
              <a:buNone/>
              <a:defRPr sz="2000" b="1"/>
            </a:lvl2pPr>
            <a:lvl3pPr marL="914394" indent="0">
              <a:buNone/>
              <a:defRPr sz="1800" b="1"/>
            </a:lvl3pPr>
            <a:lvl4pPr marL="1371591" indent="0">
              <a:buNone/>
              <a:defRPr sz="1600" b="1"/>
            </a:lvl4pPr>
            <a:lvl5pPr marL="1828788" indent="0">
              <a:buNone/>
              <a:defRPr sz="1600" b="1"/>
            </a:lvl5pPr>
            <a:lvl6pPr marL="2285984" indent="0">
              <a:buNone/>
              <a:defRPr sz="1600" b="1"/>
            </a:lvl6pPr>
            <a:lvl7pPr marL="2743182" indent="0">
              <a:buNone/>
              <a:defRPr sz="1600" b="1"/>
            </a:lvl7pPr>
            <a:lvl8pPr marL="3200378" indent="0">
              <a:buNone/>
              <a:defRPr sz="1600" b="1"/>
            </a:lvl8pPr>
            <a:lvl9pPr marL="365757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7" indent="0">
              <a:buNone/>
              <a:defRPr sz="2000" b="1"/>
            </a:lvl2pPr>
            <a:lvl3pPr marL="914394" indent="0">
              <a:buNone/>
              <a:defRPr sz="1800" b="1"/>
            </a:lvl3pPr>
            <a:lvl4pPr marL="1371591" indent="0">
              <a:buNone/>
              <a:defRPr sz="1600" b="1"/>
            </a:lvl4pPr>
            <a:lvl5pPr marL="1828788" indent="0">
              <a:buNone/>
              <a:defRPr sz="1600" b="1"/>
            </a:lvl5pPr>
            <a:lvl6pPr marL="2285984" indent="0">
              <a:buNone/>
              <a:defRPr sz="1600" b="1"/>
            </a:lvl6pPr>
            <a:lvl7pPr marL="2743182" indent="0">
              <a:buNone/>
              <a:defRPr sz="1600" b="1"/>
            </a:lvl7pPr>
            <a:lvl8pPr marL="3200378" indent="0">
              <a:buNone/>
              <a:defRPr sz="1600" b="1"/>
            </a:lvl8pPr>
            <a:lvl9pPr marL="365757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2849873918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237DD7B-3DB7-B3A0-D2A9-788EB17D9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A3FFB4CC-DA7F-A24A-496D-6767031FD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83F8FE6D-A6FA-D0FC-A947-BED5479C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14B9C-820F-4AF2-9289-0E17826BCCE7}" type="datetimeFigureOut">
              <a:rPr lang="et-EE" smtClean="0"/>
              <a:t>08.10.2025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CC0F865D-71A5-DD0F-B0C7-6A4FD4B7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D63F3CDF-7ECD-5837-CE1D-72628364D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0D49-18C2-41EF-8904-73F3C775324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598334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2564677972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455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9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7" indent="0">
              <a:buNone/>
              <a:defRPr sz="1400"/>
            </a:lvl2pPr>
            <a:lvl3pPr marL="914394" indent="0">
              <a:buNone/>
              <a:defRPr sz="1200"/>
            </a:lvl3pPr>
            <a:lvl4pPr marL="1371591" indent="0">
              <a:buNone/>
              <a:defRPr sz="1000"/>
            </a:lvl4pPr>
            <a:lvl5pPr marL="1828788" indent="0">
              <a:buNone/>
              <a:defRPr sz="1000"/>
            </a:lvl5pPr>
            <a:lvl6pPr marL="2285984" indent="0">
              <a:buNone/>
              <a:defRPr sz="1000"/>
            </a:lvl6pPr>
            <a:lvl7pPr marL="2743182" indent="0">
              <a:buNone/>
              <a:defRPr sz="1000"/>
            </a:lvl7pPr>
            <a:lvl8pPr marL="3200378" indent="0">
              <a:buNone/>
              <a:defRPr sz="1000"/>
            </a:lvl8pPr>
            <a:lvl9pPr marL="365757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3014984716"/>
      </p:ext>
    </p:extLst>
  </p:cSld>
  <p:clrMapOvr>
    <a:masterClrMapping/>
  </p:clrMapOvr>
  <p:hf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9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97" indent="0">
              <a:buNone/>
              <a:defRPr sz="2800"/>
            </a:lvl2pPr>
            <a:lvl3pPr marL="914394" indent="0">
              <a:buNone/>
              <a:defRPr sz="2400"/>
            </a:lvl3pPr>
            <a:lvl4pPr marL="1371591" indent="0">
              <a:buNone/>
              <a:defRPr sz="2000"/>
            </a:lvl4pPr>
            <a:lvl5pPr marL="1828788" indent="0">
              <a:buNone/>
              <a:defRPr sz="2000"/>
            </a:lvl5pPr>
            <a:lvl6pPr marL="2285984" indent="0">
              <a:buNone/>
              <a:defRPr sz="2000"/>
            </a:lvl6pPr>
            <a:lvl7pPr marL="2743182" indent="0">
              <a:buNone/>
              <a:defRPr sz="2000"/>
            </a:lvl7pPr>
            <a:lvl8pPr marL="3200378" indent="0">
              <a:buNone/>
              <a:defRPr sz="2000"/>
            </a:lvl8pPr>
            <a:lvl9pPr marL="3657575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7" indent="0">
              <a:buNone/>
              <a:defRPr sz="1400"/>
            </a:lvl2pPr>
            <a:lvl3pPr marL="914394" indent="0">
              <a:buNone/>
              <a:defRPr sz="1200"/>
            </a:lvl3pPr>
            <a:lvl4pPr marL="1371591" indent="0">
              <a:buNone/>
              <a:defRPr sz="1000"/>
            </a:lvl4pPr>
            <a:lvl5pPr marL="1828788" indent="0">
              <a:buNone/>
              <a:defRPr sz="1000"/>
            </a:lvl5pPr>
            <a:lvl6pPr marL="2285984" indent="0">
              <a:buNone/>
              <a:defRPr sz="1000"/>
            </a:lvl6pPr>
            <a:lvl7pPr marL="2743182" indent="0">
              <a:buNone/>
              <a:defRPr sz="1000"/>
            </a:lvl7pPr>
            <a:lvl8pPr marL="3200378" indent="0">
              <a:buNone/>
              <a:defRPr sz="1000"/>
            </a:lvl8pPr>
            <a:lvl9pPr marL="365757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2992463201"/>
      </p:ext>
    </p:extLst>
  </p:cSld>
  <p:clrMapOvr>
    <a:masterClrMapping/>
  </p:clrMapOvr>
  <p:hf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3403124537"/>
      </p:ext>
    </p:extLst>
  </p:cSld>
  <p:clrMapOvr>
    <a:masterClrMapping/>
  </p:clrMapOvr>
  <p:hf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904979249"/>
      </p:ext>
    </p:extLst>
  </p:cSld>
  <p:clrMapOvr>
    <a:masterClrMapping/>
  </p:clrMapOvr>
  <p:hf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902051" y="2454251"/>
            <a:ext cx="9754100" cy="974751"/>
          </a:xfrm>
        </p:spPr>
        <p:txBody>
          <a:bodyPr tIns="86400" anchor="t" anchorCtr="0"/>
          <a:lstStyle>
            <a:lvl1pPr algn="l">
              <a:defRPr sz="5715"/>
            </a:lvl1pPr>
          </a:lstStyle>
          <a:p>
            <a:r>
              <a:rPr lang="et-EE"/>
              <a:t>Aitäh!</a:t>
            </a:r>
            <a:endParaRPr lang="en-US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02051" y="3645576"/>
            <a:ext cx="9754100" cy="1732411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7" b="0"/>
            </a:lvl1pPr>
            <a:lvl2pPr marL="458389" indent="0" algn="ctr">
              <a:buNone/>
              <a:defRPr sz="2005"/>
            </a:lvl2pPr>
            <a:lvl3pPr marL="916777" indent="0" algn="ctr">
              <a:buNone/>
              <a:defRPr sz="1805"/>
            </a:lvl3pPr>
            <a:lvl4pPr marL="1375166" indent="0" algn="ctr">
              <a:buNone/>
              <a:defRPr sz="1604"/>
            </a:lvl4pPr>
            <a:lvl5pPr marL="1833555" indent="0" algn="ctr">
              <a:buNone/>
              <a:defRPr sz="1604"/>
            </a:lvl5pPr>
            <a:lvl6pPr marL="2291944" indent="0" algn="ctr">
              <a:buNone/>
              <a:defRPr sz="1604"/>
            </a:lvl6pPr>
            <a:lvl7pPr marL="2750332" indent="0" algn="ctr">
              <a:buNone/>
              <a:defRPr sz="1604"/>
            </a:lvl7pPr>
            <a:lvl8pPr marL="3208721" indent="0" algn="ctr">
              <a:buNone/>
              <a:defRPr sz="1604"/>
            </a:lvl8pPr>
            <a:lvl9pPr marL="3667110" indent="0" algn="ctr">
              <a:buNone/>
              <a:defRPr sz="1604"/>
            </a:lvl9pPr>
          </a:lstStyle>
          <a:p>
            <a:r>
              <a:rPr lang="et-EE"/>
              <a:t>Eesnimi Perenimi</a:t>
            </a:r>
          </a:p>
          <a:p>
            <a:r>
              <a:rPr lang="et-EE" err="1"/>
              <a:t>eesnimi@perenimi@amet.ee</a:t>
            </a:r>
            <a:endParaRPr lang="et-EE"/>
          </a:p>
          <a:p>
            <a:endParaRPr lang="et-EE"/>
          </a:p>
        </p:txBody>
      </p:sp>
      <p:pic>
        <p:nvPicPr>
          <p:cNvPr id="6" name="Picture 5" descr="0_rahandusmin_3lovi_e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97460" y="216551"/>
            <a:ext cx="4694162" cy="1389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2041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ite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983486"/>
            <a:ext cx="12207738" cy="4874514"/>
          </a:xfrm>
          <a:prstGeom prst="rect">
            <a:avLst/>
          </a:prstGeom>
          <a:solidFill>
            <a:srgbClr val="006E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1805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44702" y="2633968"/>
            <a:ext cx="6890835" cy="1084135"/>
          </a:xfrm>
        </p:spPr>
        <p:txBody>
          <a:bodyPr wrap="none">
            <a:noAutofit/>
          </a:bodyPr>
          <a:lstStyle>
            <a:lvl1pPr algn="l">
              <a:defRPr sz="4815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r>
              <a:rPr lang="et-EE"/>
              <a:t>Kirjuta siia esitluse nimi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44703" y="3718103"/>
            <a:ext cx="8335699" cy="843762"/>
          </a:xfrm>
        </p:spPr>
        <p:txBody>
          <a:bodyPr wrap="none">
            <a:noAutofit/>
          </a:bodyPr>
          <a:lstStyle>
            <a:lvl1pPr marL="0" indent="0" algn="l">
              <a:buNone/>
              <a:defRPr sz="3612" baseline="0">
                <a:solidFill>
                  <a:schemeClr val="bg1">
                    <a:lumMod val="85000"/>
                  </a:schemeClr>
                </a:solidFill>
                <a:latin typeface="Arial Narrow" pitchFamily="34" charset="0"/>
              </a:defRPr>
            </a:lvl1pPr>
            <a:lvl2pPr marL="609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8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/>
              <a:t>Kirjuta siia esitluse alapealkiri</a:t>
            </a:r>
          </a:p>
        </p:txBody>
      </p:sp>
      <p:pic>
        <p:nvPicPr>
          <p:cNvPr id="9" name="Picture 8" descr="kolm lõvi_sinised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05092" y="1043902"/>
            <a:ext cx="4765035" cy="6858000"/>
          </a:xfrm>
          <a:prstGeom prst="rect">
            <a:avLst/>
          </a:prstGeom>
        </p:spPr>
      </p:pic>
      <p:sp>
        <p:nvSpPr>
          <p:cNvPr id="19" name="Text Placeholder 18"/>
          <p:cNvSpPr>
            <a:spLocks noGrp="1"/>
          </p:cNvSpPr>
          <p:nvPr>
            <p:ph type="body" sz="quarter" idx="14" hasCustomPrompt="1"/>
          </p:nvPr>
        </p:nvSpPr>
        <p:spPr>
          <a:xfrm>
            <a:off x="1444703" y="6175477"/>
            <a:ext cx="7035321" cy="524378"/>
          </a:xfrm>
        </p:spPr>
        <p:txBody>
          <a:bodyPr wrap="none">
            <a:noAutofit/>
          </a:bodyPr>
          <a:lstStyle>
            <a:lvl1pPr>
              <a:buNone/>
              <a:defRPr sz="1806">
                <a:solidFill>
                  <a:schemeClr val="bg1"/>
                </a:solidFill>
              </a:defRPr>
            </a:lvl1pPr>
          </a:lstStyle>
          <a:p>
            <a:pPr lvl="0"/>
            <a:r>
              <a:rPr lang="et-EE"/>
              <a:t>Koht, kuupäev (Tallinnas, 1.01.2019)</a:t>
            </a:r>
          </a:p>
        </p:txBody>
      </p:sp>
      <p:sp>
        <p:nvSpPr>
          <p:cNvPr id="20" name="Text Placehold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1444702" y="5492342"/>
            <a:ext cx="7007587" cy="289103"/>
          </a:xfrm>
        </p:spPr>
        <p:txBody>
          <a:bodyPr wrap="none">
            <a:noAutofit/>
          </a:bodyPr>
          <a:lstStyle>
            <a:lvl1pPr>
              <a:buNone/>
              <a:defRPr sz="1806" baseline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t-EE"/>
              <a:t>Ametinimetus/Struktuuriüksuse nimetus</a:t>
            </a:r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1444702" y="5019314"/>
            <a:ext cx="7007587" cy="433406"/>
          </a:xfrm>
        </p:spPr>
        <p:txBody>
          <a:bodyPr wrap="none">
            <a:noAutofit/>
          </a:bodyPr>
          <a:lstStyle>
            <a:lvl1pPr>
              <a:buNone/>
              <a:defRPr sz="2408" baseline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t-EE"/>
              <a:t>Ettekandja Eesnimi Perekonnanimi</a:t>
            </a:r>
            <a:endParaRPr lang="en-US"/>
          </a:p>
        </p:txBody>
      </p:sp>
      <p:pic>
        <p:nvPicPr>
          <p:cNvPr id="4" name="Pilt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64" y="357257"/>
            <a:ext cx="3431170" cy="1373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199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8D4ED64-6D5E-8D9D-ABD4-0F347D2E9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C7D8D227-3DFC-350B-8EE4-E5ECB8A2D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8164DD2F-6F96-936A-B4DC-2F69F0044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14B9C-820F-4AF2-9289-0E17826BCCE7}" type="datetimeFigureOut">
              <a:rPr lang="et-EE" smtClean="0"/>
              <a:t>08.10.2025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4E461CB2-31F6-2A1D-D31C-94B0771CC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DC345AF1-32D5-5B80-D67C-24ACD3957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0D49-18C2-41EF-8904-73F3C775324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25759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6667FBB-089B-4C7A-5970-38BA673C6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44817539-4EC6-10A0-C844-4347431603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EA7E5E49-4B74-1538-2C6C-73FCA3581C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51A1AAD5-B0AB-4EFE-BB37-3D8C0E253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14B9C-820F-4AF2-9289-0E17826BCCE7}" type="datetimeFigureOut">
              <a:rPr lang="et-EE" smtClean="0"/>
              <a:t>08.10.2025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0355E53C-52AD-4782-FB0C-5CA6AB810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A12C5AB6-627A-8076-4CA6-BD7244378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0D49-18C2-41EF-8904-73F3C775324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59804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5BF99297-9098-E157-0A8F-382FD976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2951DB72-B745-2AEF-6A66-F0980213F7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C8E5B17D-4C9F-4D82-D42E-D99C336DA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CFE11DC6-8BC2-9FF6-5594-219EBF9AC1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EABD2E4A-A052-F178-0A23-FAE7E23927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>
            <a:extLst>
              <a:ext uri="{FF2B5EF4-FFF2-40B4-BE49-F238E27FC236}">
                <a16:creationId xmlns:a16="http://schemas.microsoft.com/office/drawing/2014/main" id="{57A53D20-803C-C6F6-3F6D-65D8FFE86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14B9C-820F-4AF2-9289-0E17826BCCE7}" type="datetimeFigureOut">
              <a:rPr lang="et-EE" smtClean="0"/>
              <a:t>08.10.2025</a:t>
            </a:fld>
            <a:endParaRPr lang="et-EE"/>
          </a:p>
        </p:txBody>
      </p:sp>
      <p:sp>
        <p:nvSpPr>
          <p:cNvPr id="8" name="Jaluse kohatäide 7">
            <a:extLst>
              <a:ext uri="{FF2B5EF4-FFF2-40B4-BE49-F238E27FC236}">
                <a16:creationId xmlns:a16="http://schemas.microsoft.com/office/drawing/2014/main" id="{D530C165-7F84-6CE4-5A9E-6695ED96F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>
            <a:extLst>
              <a:ext uri="{FF2B5EF4-FFF2-40B4-BE49-F238E27FC236}">
                <a16:creationId xmlns:a16="http://schemas.microsoft.com/office/drawing/2014/main" id="{D839CB1B-F21E-2A4E-B90D-217E9E11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0D49-18C2-41EF-8904-73F3C775324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32342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77D8060-9345-FF3D-F327-213383C09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998401CC-D5CF-90CE-941D-55230F84A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14B9C-820F-4AF2-9289-0E17826BCCE7}" type="datetimeFigureOut">
              <a:rPr lang="et-EE" smtClean="0"/>
              <a:t>08.10.2025</a:t>
            </a:fld>
            <a:endParaRPr lang="et-EE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DCA3F56A-1F86-46EA-E5AF-8161CE4D6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FAEF9541-E35D-8EFD-1079-8623592C5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0D49-18C2-41EF-8904-73F3C775324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41492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>
            <a:extLst>
              <a:ext uri="{FF2B5EF4-FFF2-40B4-BE49-F238E27FC236}">
                <a16:creationId xmlns:a16="http://schemas.microsoft.com/office/drawing/2014/main" id="{EC16A834-7D5D-61FD-12F5-1DA3F47E4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14B9C-820F-4AF2-9289-0E17826BCCE7}" type="datetimeFigureOut">
              <a:rPr lang="et-EE" smtClean="0"/>
              <a:t>08.10.2025</a:t>
            </a:fld>
            <a:endParaRPr lang="et-EE"/>
          </a:p>
        </p:txBody>
      </p:sp>
      <p:sp>
        <p:nvSpPr>
          <p:cNvPr id="3" name="Jaluse kohatäide 2">
            <a:extLst>
              <a:ext uri="{FF2B5EF4-FFF2-40B4-BE49-F238E27FC236}">
                <a16:creationId xmlns:a16="http://schemas.microsoft.com/office/drawing/2014/main" id="{0262EA35-0E8A-DB1B-F39D-B2FF7C894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50FCAC91-7C0B-0E1E-F15E-AAD95465C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0D49-18C2-41EF-8904-73F3C775324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40283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C516FAE-833B-9A2D-8001-BB8A45D73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65031531-0225-E7F3-7455-71208E28A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6748F4C4-D5D0-037C-1B13-D62A52E8D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7B215350-43D0-F0B0-718B-CD20C25DF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14B9C-820F-4AF2-9289-0E17826BCCE7}" type="datetimeFigureOut">
              <a:rPr lang="et-EE" smtClean="0"/>
              <a:t>08.10.2025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14C3A65A-3D50-4125-D36E-30CB4A96D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F0436960-2E6F-9A44-A75F-A70510A45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0D49-18C2-41EF-8904-73F3C775324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78660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B50DEC1-F5BB-56E2-2D43-C4C4970FD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F037A7CD-942B-B7DC-9483-F87475D872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64AC3EE3-DDD9-224E-C9AB-A766788B7B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468075AA-6646-9D4E-A2D5-B2AD5E20B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14B9C-820F-4AF2-9289-0E17826BCCE7}" type="datetimeFigureOut">
              <a:rPr lang="et-EE" smtClean="0"/>
              <a:t>08.10.2025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48A71F4A-E542-2F62-F1DA-252EA11A7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0507D653-098D-5597-BBF1-642294761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0D49-18C2-41EF-8904-73F3C775324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89913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>
            <a:extLst>
              <a:ext uri="{FF2B5EF4-FFF2-40B4-BE49-F238E27FC236}">
                <a16:creationId xmlns:a16="http://schemas.microsoft.com/office/drawing/2014/main" id="{B81DBCC1-6EF3-A192-87E4-BF0410C79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41663779-51CE-08C5-5262-75EC42F9B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4CFBDA2A-8AAC-B462-C0D7-13AAB5C9E6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D14B9C-820F-4AF2-9289-0E17826BCCE7}" type="datetimeFigureOut">
              <a:rPr lang="et-EE" smtClean="0"/>
              <a:t>08.10.2025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BE98848D-4BCF-1C92-9280-9867BD3390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8C77C327-801F-2F41-B606-BEBF72DF8F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700D49-18C2-41EF-8904-73F3C775324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95601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8" r:id="rId13"/>
    <p:sldLayoutId id="2147483680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3967111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dt="0"/>
  <p:txStyles>
    <p:titleStyle>
      <a:lvl1pPr algn="l" defTabSz="91439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9" indent="-228599" algn="l" defTabSz="91439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2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7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7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2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Helje.Paivil@fin.ee" TargetMode="Externa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ealkiri 11"/>
          <p:cNvSpPr>
            <a:spLocks noGrp="1"/>
          </p:cNvSpPr>
          <p:nvPr>
            <p:ph type="ctrTitle"/>
          </p:nvPr>
        </p:nvSpPr>
        <p:spPr>
          <a:xfrm>
            <a:off x="1074420" y="2779460"/>
            <a:ext cx="9422863" cy="1575370"/>
          </a:xfrm>
        </p:spPr>
        <p:txBody>
          <a:bodyPr/>
          <a:lstStyle/>
          <a:p>
            <a:r>
              <a:rPr lang="et-EE" dirty="0"/>
              <a:t>Asjaõigusseaduse ja notari tasu seaduse</a:t>
            </a:r>
            <a:br>
              <a:rPr lang="et-EE" dirty="0"/>
            </a:br>
            <a:r>
              <a:rPr lang="et-EE" dirty="0"/>
              <a:t>muutmise seaduse eelnõu 691 SE </a:t>
            </a:r>
            <a:endParaRPr lang="en-GB" dirty="0"/>
          </a:p>
        </p:txBody>
      </p:sp>
      <p:sp>
        <p:nvSpPr>
          <p:cNvPr id="15" name="Teksti kohatäide 14"/>
          <p:cNvSpPr>
            <a:spLocks noGrp="1"/>
          </p:cNvSpPr>
          <p:nvPr>
            <p:ph type="body" sz="quarter" idx="14"/>
          </p:nvPr>
        </p:nvSpPr>
        <p:spPr>
          <a:xfrm>
            <a:off x="1371601" y="5355771"/>
            <a:ext cx="7108424" cy="1344084"/>
          </a:xfrm>
        </p:spPr>
        <p:txBody>
          <a:bodyPr/>
          <a:lstStyle/>
          <a:p>
            <a:r>
              <a:rPr lang="et-EE" sz="2000" dirty="0"/>
              <a:t>Helje Päivil</a:t>
            </a:r>
          </a:p>
          <a:p>
            <a:r>
              <a:rPr lang="et-EE" sz="2000" dirty="0"/>
              <a:t>Rahandusministeeriumi riigihalduse jurist</a:t>
            </a:r>
          </a:p>
          <a:p>
            <a:r>
              <a:rPr lang="et-EE" dirty="0"/>
              <a:t>Tallinn, november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8432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t-EE" dirty="0"/>
              <a:t>Eelnõu vajadus ja eesmärk</a:t>
            </a:r>
          </a:p>
        </p:txBody>
      </p:sp>
      <p:graphicFrame>
        <p:nvGraphicFramePr>
          <p:cNvPr id="18" name="Content Placeholder 8">
            <a:extLst>
              <a:ext uri="{FF2B5EF4-FFF2-40B4-BE49-F238E27FC236}">
                <a16:creationId xmlns:a16="http://schemas.microsoft.com/office/drawing/2014/main" id="{C068ACDE-D397-390E-6634-9F896584C91D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610000" y="1600599"/>
          <a:ext cx="10972003" cy="47509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0133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4123A-56AC-685C-1899-D5F92FC15B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ontent Placeholder 8">
            <a:extLst>
              <a:ext uri="{FF2B5EF4-FFF2-40B4-BE49-F238E27FC236}">
                <a16:creationId xmlns:a16="http://schemas.microsoft.com/office/drawing/2014/main" id="{3CD9BE02-5268-84F3-B2E2-68BACDA0FEC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90651135"/>
              </p:ext>
            </p:extLst>
          </p:nvPr>
        </p:nvGraphicFramePr>
        <p:xfrm>
          <a:off x="677763" y="250301"/>
          <a:ext cx="10904638" cy="6068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7254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>
            <a:extLst>
              <a:ext uri="{FF2B5EF4-FFF2-40B4-BE49-F238E27FC236}">
                <a16:creationId xmlns:a16="http://schemas.microsoft.com/office/drawing/2014/main" id="{6E71DAB8-27AC-2087-5755-DB7A0730FC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5520" y="611517"/>
            <a:ext cx="10900559" cy="5707210"/>
          </a:xfrm>
        </p:spPr>
        <p:txBody>
          <a:bodyPr/>
          <a:lstStyle/>
          <a:p>
            <a:pPr marL="0" indent="0">
              <a:buNone/>
            </a:pPr>
            <a:r>
              <a:rPr lang="et-EE" sz="2007" dirty="0"/>
              <a:t>Riigieelarvesse planeeritakse kuni 2031. aastani loovutatud kinnisasjade ülalpidamise ja tühjenevate kortermajade probleemide lahendamisega seonduvad kulud: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t-EE" sz="2007" dirty="0"/>
              <a:t> esimesel kahel aastal 1 miljon eurot aastas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t-EE" sz="2007" dirty="0"/>
              <a:t> alates 2028. aastast 2 miljonit eurot aastas.</a:t>
            </a:r>
          </a:p>
          <a:p>
            <a:pPr marL="0" indent="0">
              <a:buNone/>
            </a:pPr>
            <a:endParaRPr lang="et-EE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26F6E0D4-BBD5-28F7-1992-6823FFBB1D9B}"/>
              </a:ext>
            </a:extLst>
          </p:cNvPr>
          <p:cNvGraphicFramePr>
            <a:graphicFrameLocks noGrp="1"/>
          </p:cNvGraphicFramePr>
          <p:nvPr/>
        </p:nvGraphicFramePr>
        <p:xfrm>
          <a:off x="685923" y="2200866"/>
          <a:ext cx="11117288" cy="4530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8020">
                  <a:extLst>
                    <a:ext uri="{9D8B030D-6E8A-4147-A177-3AD203B41FA5}">
                      <a16:colId xmlns:a16="http://schemas.microsoft.com/office/drawing/2014/main" val="1647737754"/>
                    </a:ext>
                  </a:extLst>
                </a:gridCol>
                <a:gridCol w="3253742">
                  <a:extLst>
                    <a:ext uri="{9D8B030D-6E8A-4147-A177-3AD203B41FA5}">
                      <a16:colId xmlns:a16="http://schemas.microsoft.com/office/drawing/2014/main" val="1169763554"/>
                    </a:ext>
                  </a:extLst>
                </a:gridCol>
                <a:gridCol w="3675526">
                  <a:extLst>
                    <a:ext uri="{9D8B030D-6E8A-4147-A177-3AD203B41FA5}">
                      <a16:colId xmlns:a16="http://schemas.microsoft.com/office/drawing/2014/main" val="98343169"/>
                    </a:ext>
                  </a:extLst>
                </a:gridCol>
              </a:tblGrid>
              <a:tr h="1502848">
                <a:tc>
                  <a:txBody>
                    <a:bodyPr/>
                    <a:lstStyle/>
                    <a:p>
                      <a:r>
                        <a:rPr lang="et-EE" sz="1800" dirty="0"/>
                        <a:t>Meede</a:t>
                      </a:r>
                    </a:p>
                  </a:txBody>
                  <a:tcPr marL="91739" marR="91739" marT="45869" marB="45869"/>
                </a:tc>
                <a:tc>
                  <a:txBody>
                    <a:bodyPr/>
                    <a:lstStyle/>
                    <a:p>
                      <a:r>
                        <a:rPr lang="et-EE" sz="1800" dirty="0"/>
                        <a:t>Rahaeraldus eurodes 2026. ja 2027. aastal kummalgi aastal</a:t>
                      </a:r>
                    </a:p>
                  </a:txBody>
                  <a:tcPr marL="91739" marR="91739" marT="45869" marB="45869"/>
                </a:tc>
                <a:tc>
                  <a:txBody>
                    <a:bodyPr/>
                    <a:lstStyle/>
                    <a:p>
                      <a:r>
                        <a:rPr lang="fi-FI" sz="1800" dirty="0" err="1"/>
                        <a:t>Rahaeraldus</a:t>
                      </a:r>
                      <a:r>
                        <a:rPr lang="fi-FI" sz="1800" dirty="0"/>
                        <a:t> eurodes </a:t>
                      </a:r>
                      <a:r>
                        <a:rPr lang="et-EE" sz="1800" dirty="0"/>
                        <a:t>aastateks </a:t>
                      </a:r>
                      <a:r>
                        <a:rPr lang="fi-FI" sz="1800" dirty="0"/>
                        <a:t>202</a:t>
                      </a:r>
                      <a:r>
                        <a:rPr lang="et-EE" sz="1800" dirty="0"/>
                        <a:t>8-</a:t>
                      </a:r>
                      <a:r>
                        <a:rPr lang="fi-FI" sz="1800" dirty="0"/>
                        <a:t>2027</a:t>
                      </a:r>
                      <a:r>
                        <a:rPr lang="et-EE" sz="1800" dirty="0"/>
                        <a:t> igal aastal</a:t>
                      </a:r>
                      <a:endParaRPr lang="fi-FI" sz="1800" dirty="0"/>
                    </a:p>
                    <a:p>
                      <a:endParaRPr lang="et-EE" sz="1800" dirty="0"/>
                    </a:p>
                  </a:txBody>
                  <a:tcPr marL="91739" marR="91739" marT="45869" marB="45869"/>
                </a:tc>
                <a:extLst>
                  <a:ext uri="{0D108BD9-81ED-4DB2-BD59-A6C34878D82A}">
                    <a16:rowId xmlns:a16="http://schemas.microsoft.com/office/drawing/2014/main" val="594922135"/>
                  </a:ext>
                </a:extLst>
              </a:tr>
              <a:tr h="703329">
                <a:tc>
                  <a:txBody>
                    <a:bodyPr/>
                    <a:lstStyle/>
                    <a:p>
                      <a:r>
                        <a:rPr lang="et-EE" sz="2000" dirty="0"/>
                        <a:t>Seni riigile loovutatud varade ülalpidamiskulude katmiseks</a:t>
                      </a:r>
                    </a:p>
                  </a:txBody>
                  <a:tcPr marL="91739" marR="91739" marT="45869" marB="45869"/>
                </a:tc>
                <a:tc>
                  <a:txBody>
                    <a:bodyPr/>
                    <a:lstStyle/>
                    <a:p>
                      <a:r>
                        <a:rPr lang="et-EE" sz="1800" dirty="0"/>
                        <a:t>60 000</a:t>
                      </a:r>
                    </a:p>
                  </a:txBody>
                  <a:tcPr marL="91739" marR="91739" marT="45869" marB="45869"/>
                </a:tc>
                <a:tc>
                  <a:txBody>
                    <a:bodyPr/>
                    <a:lstStyle/>
                    <a:p>
                      <a:r>
                        <a:rPr lang="et-EE" sz="1800" dirty="0"/>
                        <a:t>60 000</a:t>
                      </a:r>
                    </a:p>
                  </a:txBody>
                  <a:tcPr marL="91739" marR="91739" marT="45869" marB="45869"/>
                </a:tc>
                <a:extLst>
                  <a:ext uri="{0D108BD9-81ED-4DB2-BD59-A6C34878D82A}">
                    <a16:rowId xmlns:a16="http://schemas.microsoft.com/office/drawing/2014/main" val="2608828606"/>
                  </a:ext>
                </a:extLst>
              </a:tr>
              <a:tr h="703329">
                <a:tc>
                  <a:txBody>
                    <a:bodyPr/>
                    <a:lstStyle/>
                    <a:p>
                      <a:r>
                        <a:rPr lang="et-EE" sz="2000" dirty="0" err="1"/>
                        <a:t>KOVidele</a:t>
                      </a:r>
                      <a:r>
                        <a:rPr lang="et-EE" sz="2000" dirty="0"/>
                        <a:t> loovutatavate varade ülalpidamiskulude katteks</a:t>
                      </a:r>
                    </a:p>
                  </a:txBody>
                  <a:tcPr marL="91739" marR="91739" marT="45869" marB="45869"/>
                </a:tc>
                <a:tc>
                  <a:txBody>
                    <a:bodyPr/>
                    <a:lstStyle/>
                    <a:p>
                      <a:r>
                        <a:rPr lang="et-EE" sz="1800" dirty="0"/>
                        <a:t>350 000</a:t>
                      </a:r>
                    </a:p>
                  </a:txBody>
                  <a:tcPr marL="91739" marR="91739" marT="45869" marB="45869"/>
                </a:tc>
                <a:tc>
                  <a:txBody>
                    <a:bodyPr/>
                    <a:lstStyle/>
                    <a:p>
                      <a:r>
                        <a:rPr lang="et-EE" sz="1800" dirty="0"/>
                        <a:t>350 000</a:t>
                      </a:r>
                    </a:p>
                  </a:txBody>
                  <a:tcPr marL="91739" marR="91739" marT="45869" marB="45869"/>
                </a:tc>
                <a:extLst>
                  <a:ext uri="{0D108BD9-81ED-4DB2-BD59-A6C34878D82A}">
                    <a16:rowId xmlns:a16="http://schemas.microsoft.com/office/drawing/2014/main" val="3557049229"/>
                  </a:ext>
                </a:extLst>
              </a:tr>
              <a:tr h="1620719">
                <a:tc>
                  <a:txBody>
                    <a:bodyPr/>
                    <a:lstStyle/>
                    <a:p>
                      <a:r>
                        <a:rPr lang="et-EE" sz="2000" dirty="0"/>
                        <a:t>Tühjenevates korterelamutes elavate inimeste ümberasustamise ja tühjenenud hoonete lammutamise meede</a:t>
                      </a:r>
                    </a:p>
                    <a:p>
                      <a:endParaRPr lang="et-EE" sz="1800" dirty="0"/>
                    </a:p>
                  </a:txBody>
                  <a:tcPr marL="91739" marR="91739" marT="45869" marB="45869"/>
                </a:tc>
                <a:tc>
                  <a:txBody>
                    <a:bodyPr/>
                    <a:lstStyle/>
                    <a:p>
                      <a:r>
                        <a:rPr lang="et-EE" sz="1800" dirty="0"/>
                        <a:t>590 000</a:t>
                      </a:r>
                    </a:p>
                  </a:txBody>
                  <a:tcPr marL="91739" marR="91739" marT="45869" marB="45869"/>
                </a:tc>
                <a:tc>
                  <a:txBody>
                    <a:bodyPr/>
                    <a:lstStyle/>
                    <a:p>
                      <a:r>
                        <a:rPr lang="et-EE" sz="1800" dirty="0"/>
                        <a:t>1 590 000</a:t>
                      </a:r>
                    </a:p>
                  </a:txBody>
                  <a:tcPr marL="91739" marR="91739" marT="45869" marB="45869"/>
                </a:tc>
                <a:extLst>
                  <a:ext uri="{0D108BD9-81ED-4DB2-BD59-A6C34878D82A}">
                    <a16:rowId xmlns:a16="http://schemas.microsoft.com/office/drawing/2014/main" val="8886941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2689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068D884-0722-C98D-B5F2-56D24F30A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249" y="276058"/>
            <a:ext cx="10760153" cy="841161"/>
          </a:xfrm>
        </p:spPr>
        <p:txBody>
          <a:bodyPr anchor="ctr">
            <a:normAutofit/>
          </a:bodyPr>
          <a:lstStyle/>
          <a:p>
            <a:pPr algn="ctr"/>
            <a:r>
              <a:rPr lang="et-EE" sz="4816"/>
              <a:t>Teised  muudatused</a:t>
            </a:r>
            <a:endParaRPr lang="et-EE" sz="4816" dirty="0"/>
          </a:p>
        </p:txBody>
      </p:sp>
      <p:graphicFrame>
        <p:nvGraphicFramePr>
          <p:cNvPr id="6" name="Sisu kohatäide 2">
            <a:extLst>
              <a:ext uri="{FF2B5EF4-FFF2-40B4-BE49-F238E27FC236}">
                <a16:creationId xmlns:a16="http://schemas.microsoft.com/office/drawing/2014/main" id="{2FA80649-CC1C-4C4E-48A5-B8288B5D5F32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822249" y="1261705"/>
          <a:ext cx="10760154" cy="4695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0214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isu kohatäide 2">
            <a:extLst>
              <a:ext uri="{FF2B5EF4-FFF2-40B4-BE49-F238E27FC236}">
                <a16:creationId xmlns:a16="http://schemas.microsoft.com/office/drawing/2014/main" id="{D6FE6B21-6E50-B106-391C-7A2D53C96492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33277" y="683760"/>
          <a:ext cx="11049124" cy="56685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5206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0C63560-D52F-51B4-8703-3EC2EB332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7559" y="596752"/>
            <a:ext cx="10976881" cy="5273751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b="1" dirty="0">
                <a:solidFill>
                  <a:srgbClr val="0070C0"/>
                </a:solidFill>
              </a:rPr>
              <a:t>Täiendavate asjaolude kontrollimise kohustuse tõttu täiendatakse ka notari tasu seadust ning senise 42,15 euro asemel lisatakse </a:t>
            </a:r>
            <a:r>
              <a:rPr lang="fi-FI" b="1" dirty="0" err="1">
                <a:solidFill>
                  <a:srgbClr val="0070C0"/>
                </a:solidFill>
              </a:rPr>
              <a:t>kinnisasjast</a:t>
            </a:r>
            <a:r>
              <a:rPr lang="fi-FI" b="1" dirty="0">
                <a:solidFill>
                  <a:srgbClr val="0070C0"/>
                </a:solidFill>
              </a:rPr>
              <a:t> </a:t>
            </a:r>
            <a:r>
              <a:rPr lang="fi-FI" b="1" dirty="0" err="1">
                <a:solidFill>
                  <a:srgbClr val="0070C0"/>
                </a:solidFill>
              </a:rPr>
              <a:t>loobumise</a:t>
            </a:r>
            <a:r>
              <a:rPr lang="fi-FI" b="1" dirty="0">
                <a:solidFill>
                  <a:srgbClr val="0070C0"/>
                </a:solidFill>
              </a:rPr>
              <a:t> </a:t>
            </a:r>
            <a:r>
              <a:rPr lang="fi-FI" b="1" dirty="0" err="1">
                <a:solidFill>
                  <a:srgbClr val="0070C0"/>
                </a:solidFill>
              </a:rPr>
              <a:t>tehingu</a:t>
            </a:r>
            <a:r>
              <a:rPr lang="fi-FI" b="1" dirty="0">
                <a:solidFill>
                  <a:srgbClr val="0070C0"/>
                </a:solidFill>
              </a:rPr>
              <a:t> </a:t>
            </a:r>
            <a:r>
              <a:rPr lang="fi-FI" b="1" dirty="0" err="1">
                <a:solidFill>
                  <a:srgbClr val="0070C0"/>
                </a:solidFill>
              </a:rPr>
              <a:t>tõestami</a:t>
            </a:r>
            <a:r>
              <a:rPr lang="et-EE" b="1" dirty="0" err="1">
                <a:solidFill>
                  <a:srgbClr val="0070C0"/>
                </a:solidFill>
              </a:rPr>
              <a:t>se</a:t>
            </a:r>
            <a:r>
              <a:rPr lang="et-EE" b="1" dirty="0">
                <a:solidFill>
                  <a:srgbClr val="0070C0"/>
                </a:solidFill>
              </a:rPr>
              <a:t> eest</a:t>
            </a:r>
            <a:r>
              <a:rPr lang="fi-FI" b="1" dirty="0">
                <a:solidFill>
                  <a:srgbClr val="0070C0"/>
                </a:solidFill>
              </a:rPr>
              <a:t> </a:t>
            </a:r>
            <a:r>
              <a:rPr lang="et-EE" b="1" dirty="0">
                <a:solidFill>
                  <a:srgbClr val="0070C0"/>
                </a:solidFill>
              </a:rPr>
              <a:t>kindla tasumäärana </a:t>
            </a:r>
            <a:r>
              <a:rPr lang="fi-FI" b="1" dirty="0">
                <a:solidFill>
                  <a:srgbClr val="0070C0"/>
                </a:solidFill>
              </a:rPr>
              <a:t>200 eurot</a:t>
            </a:r>
            <a:endParaRPr lang="et-EE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236941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Tänan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t-EE" dirty="0"/>
              <a:t>Rahandusministeeriumi riigihalduse osakonna jurist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t-EE" dirty="0"/>
              <a:t>Helje Päivil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t-EE" dirty="0">
                <a:hlinkClick r:id="rId2"/>
              </a:rPr>
              <a:t>Helje.Paivil@fin.ee</a:t>
            </a:r>
            <a:r>
              <a:rPr lang="et-EE" dirty="0"/>
              <a:t>, tel 5885 1353</a:t>
            </a:r>
          </a:p>
        </p:txBody>
      </p:sp>
      <p:sp>
        <p:nvSpPr>
          <p:cNvPr id="2" name="Ristkülik 1">
            <a:extLst>
              <a:ext uri="{FF2B5EF4-FFF2-40B4-BE49-F238E27FC236}">
                <a16:creationId xmlns:a16="http://schemas.microsoft.com/office/drawing/2014/main" id="{08B9CABD-AB86-B09D-4BE3-B1DD8DDEE56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4304" y="467030"/>
            <a:ext cx="2311781" cy="10114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1806"/>
          </a:p>
        </p:txBody>
      </p:sp>
      <p:pic>
        <p:nvPicPr>
          <p:cNvPr id="10" name="Pilt 9" descr="Pilt, millel on kujutatud kunst, kuvatõmmis, Graafika, lumehelves&#10;&#10;Tehisintellekti genereeritud sisu ei pruugi olla õige.">
            <a:extLst>
              <a:ext uri="{FF2B5EF4-FFF2-40B4-BE49-F238E27FC236}">
                <a16:creationId xmlns:a16="http://schemas.microsoft.com/office/drawing/2014/main" id="{A3E76283-833E-C95F-892F-6A105E67695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790" y="358638"/>
            <a:ext cx="2889773" cy="115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066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49c98eb-3655-4f45-a1e9-692899f18429">
      <Terms xmlns="http://schemas.microsoft.com/office/infopath/2007/PartnerControls"/>
    </lcf76f155ced4ddcb4097134ff3c332f>
    <TaxCatchAll xmlns="3d7fb3fa-7f75-4382-a1fe-43b99e0a9782"/>
    <Juurdep_x00e4__x00e4_s xmlns="849c98eb-3655-4f45-a1e9-692899f1842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CB161A0953AD243941C7662B6D69947" ma:contentTypeVersion="15" ma:contentTypeDescription="Loo uus dokument" ma:contentTypeScope="" ma:versionID="167f65ee38c413722fad161a8b63f651">
  <xsd:schema xmlns:xsd="http://www.w3.org/2001/XMLSchema" xmlns:xs="http://www.w3.org/2001/XMLSchema" xmlns:p="http://schemas.microsoft.com/office/2006/metadata/properties" xmlns:ns2="849c98eb-3655-4f45-a1e9-692899f18429" xmlns:ns3="3d7fb3fa-7f75-4382-a1fe-43b99e0a9782" targetNamespace="http://schemas.microsoft.com/office/2006/metadata/properties" ma:root="true" ma:fieldsID="57fdc5c496ce14a107b5787d10552323" ns2:_="" ns3:_="">
    <xsd:import namespace="849c98eb-3655-4f45-a1e9-692899f18429"/>
    <xsd:import namespace="3d7fb3fa-7f75-4382-a1fe-43b99e0a97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2:Juurdep_x00e4__x00e4_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9c98eb-3655-4f45-a1e9-692899f184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Pildisildid" ma:readOnly="false" ma:fieldId="{5cf76f15-5ced-4ddc-b409-7134ff3c332f}" ma:taxonomyMulti="true" ma:sspId="8bf6974d-894c-4b76-94e9-da4eaeb0c3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Juurdep_x00e4__x00e4_s" ma:index="22" nillable="true" ma:displayName="Juurdepääs" ma:format="Dropdown" ma:internalName="Juurdep_x00e4__x00e4_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7fb3fa-7f75-4382-a1fe-43b99e0a9782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c9b1d428-9816-4ce0-81de-5d198622947f}" ma:internalName="TaxCatchAll" ma:showField="CatchAllData" ma:web="3d7fb3fa-7f75-4382-a1fe-43b99e0a97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A8C0B40-47BC-4CAA-B20F-C4FEF4F9B0C8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3d7fb3fa-7f75-4382-a1fe-43b99e0a9782"/>
    <ds:schemaRef ds:uri="849c98eb-3655-4f45-a1e9-692899f18429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49C6303-A7BA-4D09-A891-592D5D4E9D14}">
  <ds:schemaRefs>
    <ds:schemaRef ds:uri="3d7fb3fa-7f75-4382-a1fe-43b99e0a9782"/>
    <ds:schemaRef ds:uri="849c98eb-3655-4f45-a1e9-692899f1842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32EC141-3E92-401A-AC03-4074FA86572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1424</TotalTime>
  <Words>416</Words>
  <Application>Microsoft Office PowerPoint</Application>
  <PresentationFormat>Laiekraan</PresentationFormat>
  <Paragraphs>47</Paragraphs>
  <Slides>8</Slides>
  <Notes>1</Notes>
  <HiddenSlides>0</HiddenSlides>
  <MMClips>0</MMClips>
  <ScaleCrop>false</ScaleCrop>
  <HeadingPairs>
    <vt:vector size="6" baseType="variant">
      <vt:variant>
        <vt:lpstr>Kasutatud fondid</vt:lpstr>
      </vt:variant>
      <vt:variant>
        <vt:i4>8</vt:i4>
      </vt:variant>
      <vt:variant>
        <vt:lpstr>Kujundus</vt:lpstr>
      </vt:variant>
      <vt:variant>
        <vt:i4>2</vt:i4>
      </vt:variant>
      <vt:variant>
        <vt:lpstr>Slaidipealkirjad</vt:lpstr>
      </vt:variant>
      <vt:variant>
        <vt:i4>8</vt:i4>
      </vt:variant>
    </vt:vector>
  </HeadingPairs>
  <TitlesOfParts>
    <vt:vector size="18" baseType="lpstr">
      <vt:lpstr>Aptos</vt:lpstr>
      <vt:lpstr>Aptos Display</vt:lpstr>
      <vt:lpstr>Arial</vt:lpstr>
      <vt:lpstr>Arial Narrow</vt:lpstr>
      <vt:lpstr>Calibri</vt:lpstr>
      <vt:lpstr>Calibri Light</vt:lpstr>
      <vt:lpstr>Times New Roman</vt:lpstr>
      <vt:lpstr>Wingdings</vt:lpstr>
      <vt:lpstr>Office'i kujundus</vt:lpstr>
      <vt:lpstr>Office Theme</vt:lpstr>
      <vt:lpstr>Asjaõigusseaduse ja notari tasu seaduse muutmise seaduse eelnõu 691 SE </vt:lpstr>
      <vt:lpstr>Eelnõu vajadus ja eesmärk</vt:lpstr>
      <vt:lpstr>PowerPointi esitlus</vt:lpstr>
      <vt:lpstr>PowerPointi esitlus</vt:lpstr>
      <vt:lpstr>Teised  muudatused</vt:lpstr>
      <vt:lpstr>PowerPointi esitlus</vt:lpstr>
      <vt:lpstr>PowerPointi esitlus</vt:lpstr>
      <vt:lpstr>Tänan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Eve Murumaa - RAM</dc:creator>
  <cp:lastModifiedBy>Helje Päivil - RAM</cp:lastModifiedBy>
  <cp:revision>3</cp:revision>
  <dcterms:created xsi:type="dcterms:W3CDTF">2025-03-25T13:44:24Z</dcterms:created>
  <dcterms:modified xsi:type="dcterms:W3CDTF">2025-10-08T08:36:16Z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2025-03-25T14:43:10Z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8fe098d2-428d-4bd4-9803-7195fe96f0e2</vt:lpwstr>
  </property>
  <property fmtid="{D5CDD505-2E9C-101B-9397-08002B2CF9AE}" pid="7" name="MSIP_Label_defa4170-0d19-0005-0004-bc88714345d2_ActionId">
    <vt:lpwstr>783448fa-8bf1-4ff2-ab2e-50edefba1243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  <property fmtid="{D5CDD505-2E9C-101B-9397-08002B2CF9AE}" pid="10" name="ContentTypeId">
    <vt:lpwstr>0x010100ACB161A0953AD243941C7662B6D69947</vt:lpwstr>
  </property>
  <property fmtid="{D5CDD505-2E9C-101B-9397-08002B2CF9AE}" pid="11" name="MediaServiceImageTags">
    <vt:lpwstr/>
  </property>
</Properties>
</file>