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5" r:id="rId3"/>
    <p:sldId id="386" r:id="rId4"/>
    <p:sldId id="387" r:id="rId5"/>
    <p:sldId id="388" r:id="rId6"/>
    <p:sldId id="370" r:id="rId7"/>
    <p:sldId id="382" r:id="rId8"/>
    <p:sldId id="389" r:id="rId9"/>
    <p:sldId id="390" r:id="rId10"/>
    <p:sldId id="391" r:id="rId11"/>
    <p:sldId id="394" r:id="rId12"/>
    <p:sldId id="384" r:id="rId13"/>
    <p:sldId id="369" r:id="rId14"/>
    <p:sldId id="364" r:id="rId15"/>
    <p:sldId id="380" r:id="rId16"/>
    <p:sldId id="393" r:id="rId17"/>
    <p:sldId id="3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92C550-F9C0-4FAF-8856-0E438E92380F}">
          <p14:sldIdLst>
            <p14:sldId id="256"/>
            <p14:sldId id="385"/>
            <p14:sldId id="386"/>
            <p14:sldId id="387"/>
            <p14:sldId id="388"/>
            <p14:sldId id="370"/>
            <p14:sldId id="382"/>
            <p14:sldId id="389"/>
            <p14:sldId id="390"/>
            <p14:sldId id="391"/>
            <p14:sldId id="394"/>
            <p14:sldId id="384"/>
            <p14:sldId id="369"/>
            <p14:sldId id="364"/>
            <p14:sldId id="380"/>
            <p14:sldId id="393"/>
          </p14:sldIdLst>
        </p14:section>
        <p14:section name="Untitled Section" id="{BFE61C43-771A-41CD-9D2D-FF82ED8668ED}">
          <p14:sldIdLst>
            <p14:sldId id="3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Sheet1!$C$2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Sheet1!$C$3:$C$100</c:f>
              <c:numCache>
                <c:formatCode>#,##0</c:formatCode>
                <c:ptCount val="98"/>
                <c:pt idx="0">
                  <c:v>19705</c:v>
                </c:pt>
                <c:pt idx="1">
                  <c:v>20064</c:v>
                </c:pt>
                <c:pt idx="2">
                  <c:v>19110</c:v>
                </c:pt>
                <c:pt idx="3">
                  <c:v>19471</c:v>
                </c:pt>
                <c:pt idx="4">
                  <c:v>19509</c:v>
                </c:pt>
                <c:pt idx="5">
                  <c:v>19742</c:v>
                </c:pt>
                <c:pt idx="6">
                  <c:v>18208</c:v>
                </c:pt>
                <c:pt idx="7">
                  <c:v>17305</c:v>
                </c:pt>
                <c:pt idx="8">
                  <c:v>17891</c:v>
                </c:pt>
                <c:pt idx="9">
                  <c:v>18222</c:v>
                </c:pt>
                <c:pt idx="10">
                  <c:v>18190</c:v>
                </c:pt>
                <c:pt idx="11">
                  <c:v>18453</c:v>
                </c:pt>
                <c:pt idx="12">
                  <c:v>18475</c:v>
                </c:pt>
                <c:pt idx="13">
                  <c:v>18407</c:v>
                </c:pt>
                <c:pt idx="14">
                  <c:v>19574</c:v>
                </c:pt>
                <c:pt idx="15">
                  <c:v>19242</c:v>
                </c:pt>
                <c:pt idx="16">
                  <c:v>16001</c:v>
                </c:pt>
                <c:pt idx="17">
                  <c:v>15180</c:v>
                </c:pt>
                <c:pt idx="18">
                  <c:v>14968</c:v>
                </c:pt>
                <c:pt idx="19">
                  <c:v>19408</c:v>
                </c:pt>
                <c:pt idx="20">
                  <c:v>22721</c:v>
                </c:pt>
                <c:pt idx="21">
                  <c:v>21777</c:v>
                </c:pt>
                <c:pt idx="22">
                  <c:v>21770</c:v>
                </c:pt>
                <c:pt idx="23">
                  <c:v>20279</c:v>
                </c:pt>
                <c:pt idx="24">
                  <c:v>20730</c:v>
                </c:pt>
                <c:pt idx="25">
                  <c:v>21111</c:v>
                </c:pt>
                <c:pt idx="26">
                  <c:v>20146</c:v>
                </c:pt>
                <c:pt idx="27">
                  <c:v>20909</c:v>
                </c:pt>
                <c:pt idx="28">
                  <c:v>20786</c:v>
                </c:pt>
                <c:pt idx="29">
                  <c:v>19660</c:v>
                </c:pt>
                <c:pt idx="30">
                  <c:v>19509</c:v>
                </c:pt>
                <c:pt idx="31">
                  <c:v>19598</c:v>
                </c:pt>
                <c:pt idx="32">
                  <c:v>19938</c:v>
                </c:pt>
                <c:pt idx="33">
                  <c:v>20187</c:v>
                </c:pt>
                <c:pt idx="34">
                  <c:v>20230</c:v>
                </c:pt>
                <c:pt idx="35">
                  <c:v>19959</c:v>
                </c:pt>
                <c:pt idx="36">
                  <c:v>19275</c:v>
                </c:pt>
                <c:pt idx="37">
                  <c:v>19629</c:v>
                </c:pt>
                <c:pt idx="38">
                  <c:v>18909</c:v>
                </c:pt>
                <c:pt idx="39">
                  <c:v>18629</c:v>
                </c:pt>
                <c:pt idx="40">
                  <c:v>18671</c:v>
                </c:pt>
                <c:pt idx="41">
                  <c:v>19782</c:v>
                </c:pt>
                <c:pt idx="42">
                  <c:v>20781</c:v>
                </c:pt>
                <c:pt idx="43">
                  <c:v>21552</c:v>
                </c:pt>
                <c:pt idx="44">
                  <c:v>22118</c:v>
                </c:pt>
                <c:pt idx="45">
                  <c:v>21757</c:v>
                </c:pt>
                <c:pt idx="46">
                  <c:v>21239</c:v>
                </c:pt>
                <c:pt idx="47">
                  <c:v>21461</c:v>
                </c:pt>
                <c:pt idx="48">
                  <c:v>21360</c:v>
                </c:pt>
                <c:pt idx="49">
                  <c:v>21801</c:v>
                </c:pt>
                <c:pt idx="50">
                  <c:v>21977</c:v>
                </c:pt>
                <c:pt idx="51">
                  <c:v>21842</c:v>
                </c:pt>
                <c:pt idx="52">
                  <c:v>21879</c:v>
                </c:pt>
                <c:pt idx="53">
                  <c:v>22204</c:v>
                </c:pt>
                <c:pt idx="54">
                  <c:v>22937</c:v>
                </c:pt>
                <c:pt idx="55">
                  <c:v>23128</c:v>
                </c:pt>
                <c:pt idx="56">
                  <c:v>24155</c:v>
                </c:pt>
                <c:pt idx="57">
                  <c:v>24234</c:v>
                </c:pt>
                <c:pt idx="58">
                  <c:v>23630</c:v>
                </c:pt>
                <c:pt idx="59">
                  <c:v>24106</c:v>
                </c:pt>
                <c:pt idx="60">
                  <c:v>25086</c:v>
                </c:pt>
                <c:pt idx="61">
                  <c:v>25060</c:v>
                </c:pt>
                <c:pt idx="62">
                  <c:v>24318</c:v>
                </c:pt>
                <c:pt idx="63">
                  <c:v>22304</c:v>
                </c:pt>
                <c:pt idx="64">
                  <c:v>19413</c:v>
                </c:pt>
                <c:pt idx="65">
                  <c:v>18038</c:v>
                </c:pt>
                <c:pt idx="66">
                  <c:v>15253</c:v>
                </c:pt>
                <c:pt idx="67">
                  <c:v>14176</c:v>
                </c:pt>
                <c:pt idx="68">
                  <c:v>13509</c:v>
                </c:pt>
                <c:pt idx="69">
                  <c:v>13242</c:v>
                </c:pt>
                <c:pt idx="70">
                  <c:v>12577</c:v>
                </c:pt>
                <c:pt idx="71">
                  <c:v>12167</c:v>
                </c:pt>
                <c:pt idx="72">
                  <c:v>12425</c:v>
                </c:pt>
                <c:pt idx="73">
                  <c:v>13067</c:v>
                </c:pt>
                <c:pt idx="74">
                  <c:v>12632</c:v>
                </c:pt>
                <c:pt idx="75">
                  <c:v>13001</c:v>
                </c:pt>
                <c:pt idx="76">
                  <c:v>13036</c:v>
                </c:pt>
                <c:pt idx="77">
                  <c:v>13992</c:v>
                </c:pt>
                <c:pt idx="78">
                  <c:v>14350</c:v>
                </c:pt>
                <c:pt idx="79">
                  <c:v>14877</c:v>
                </c:pt>
                <c:pt idx="80">
                  <c:v>15775</c:v>
                </c:pt>
                <c:pt idx="81">
                  <c:v>16028</c:v>
                </c:pt>
                <c:pt idx="82">
                  <c:v>15763</c:v>
                </c:pt>
                <c:pt idx="83">
                  <c:v>15825</c:v>
                </c:pt>
                <c:pt idx="84">
                  <c:v>14679</c:v>
                </c:pt>
                <c:pt idx="85">
                  <c:v>14056</c:v>
                </c:pt>
                <c:pt idx="86">
                  <c:v>13531</c:v>
                </c:pt>
                <c:pt idx="87">
                  <c:v>13551</c:v>
                </c:pt>
                <c:pt idx="88">
                  <c:v>13907</c:v>
                </c:pt>
                <c:pt idx="89">
                  <c:v>14053</c:v>
                </c:pt>
                <c:pt idx="90">
                  <c:v>13784</c:v>
                </c:pt>
                <c:pt idx="91">
                  <c:v>14367</c:v>
                </c:pt>
                <c:pt idx="92">
                  <c:v>14099</c:v>
                </c:pt>
                <c:pt idx="93">
                  <c:v>13209</c:v>
                </c:pt>
                <c:pt idx="94">
                  <c:v>13272</c:v>
                </c:pt>
                <c:pt idx="95">
                  <c:v>11646</c:v>
                </c:pt>
                <c:pt idx="96">
                  <c:v>10949</c:v>
                </c:pt>
                <c:pt idx="97">
                  <c:v>9690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86-47CB-BA92-1A4331870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8767328"/>
        <c:axId val="1879654720"/>
      </c:lineChart>
      <c:catAx>
        <c:axId val="19987673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879654720"/>
        <c:crosses val="autoZero"/>
        <c:auto val="1"/>
        <c:lblAlgn val="ctr"/>
        <c:lblOffset val="100"/>
        <c:noMultiLvlLbl val="0"/>
      </c:catAx>
      <c:valAx>
        <c:axId val="1879654720"/>
        <c:scaling>
          <c:orientation val="minMax"/>
          <c:max val="27000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876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Sheet1!$C$104</c:f>
              <c:strCache>
                <c:ptCount val="1"/>
                <c:pt idx="0">
                  <c:v>TFR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Sheet1!$B$105:$B$159</c:f>
              <c:numCache>
                <c:formatCode>General</c:formatCode>
                <c:ptCount val="5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</c:numCache>
            </c:numRef>
          </c:cat>
          <c:val>
            <c:numRef>
              <c:f>Sheet1!$C$105:$C$159</c:f>
              <c:numCache>
                <c:formatCode>General</c:formatCode>
                <c:ptCount val="55"/>
                <c:pt idx="0">
                  <c:v>2.16</c:v>
                </c:pt>
                <c:pt idx="1">
                  <c:v>2.19</c:v>
                </c:pt>
                <c:pt idx="2">
                  <c:v>2.14</c:v>
                </c:pt>
                <c:pt idx="3">
                  <c:v>2.0699999999999998</c:v>
                </c:pt>
                <c:pt idx="4">
                  <c:v>2.0699999999999998</c:v>
                </c:pt>
                <c:pt idx="5">
                  <c:v>2.04</c:v>
                </c:pt>
                <c:pt idx="6">
                  <c:v>2.06</c:v>
                </c:pt>
                <c:pt idx="7">
                  <c:v>2.06</c:v>
                </c:pt>
                <c:pt idx="8">
                  <c:v>2.02</c:v>
                </c:pt>
                <c:pt idx="9">
                  <c:v>2.0099999999999998</c:v>
                </c:pt>
                <c:pt idx="10">
                  <c:v>2.02</c:v>
                </c:pt>
                <c:pt idx="11">
                  <c:v>2.0699999999999998</c:v>
                </c:pt>
                <c:pt idx="12">
                  <c:v>2.08</c:v>
                </c:pt>
                <c:pt idx="13">
                  <c:v>2.16</c:v>
                </c:pt>
                <c:pt idx="14">
                  <c:v>2.17</c:v>
                </c:pt>
                <c:pt idx="15">
                  <c:v>2.12</c:v>
                </c:pt>
                <c:pt idx="16">
                  <c:v>2.17</c:v>
                </c:pt>
                <c:pt idx="17">
                  <c:v>2.2599999999999998</c:v>
                </c:pt>
                <c:pt idx="18">
                  <c:v>2.2599999999999998</c:v>
                </c:pt>
                <c:pt idx="19">
                  <c:v>2.2200000000000002</c:v>
                </c:pt>
                <c:pt idx="20">
                  <c:v>2.0499999999999998</c:v>
                </c:pt>
                <c:pt idx="21">
                  <c:v>1.8</c:v>
                </c:pt>
                <c:pt idx="22">
                  <c:v>1.71</c:v>
                </c:pt>
                <c:pt idx="23">
                  <c:v>1.49</c:v>
                </c:pt>
                <c:pt idx="24">
                  <c:v>1.42</c:v>
                </c:pt>
                <c:pt idx="25">
                  <c:v>1.38</c:v>
                </c:pt>
                <c:pt idx="26">
                  <c:v>1.37</c:v>
                </c:pt>
                <c:pt idx="27">
                  <c:v>1.32</c:v>
                </c:pt>
                <c:pt idx="28">
                  <c:v>1.28</c:v>
                </c:pt>
                <c:pt idx="29">
                  <c:v>1.32</c:v>
                </c:pt>
                <c:pt idx="30">
                  <c:v>1.35</c:v>
                </c:pt>
                <c:pt idx="31">
                  <c:v>1.32</c:v>
                </c:pt>
                <c:pt idx="32">
                  <c:v>1.36</c:v>
                </c:pt>
                <c:pt idx="33">
                  <c:v>1.37</c:v>
                </c:pt>
                <c:pt idx="34">
                  <c:v>1.47</c:v>
                </c:pt>
                <c:pt idx="35">
                  <c:v>1.52</c:v>
                </c:pt>
                <c:pt idx="36">
                  <c:v>1.58</c:v>
                </c:pt>
                <c:pt idx="37">
                  <c:v>1.69</c:v>
                </c:pt>
                <c:pt idx="38">
                  <c:v>1.72</c:v>
                </c:pt>
                <c:pt idx="39">
                  <c:v>1.7</c:v>
                </c:pt>
                <c:pt idx="40">
                  <c:v>1.72</c:v>
                </c:pt>
                <c:pt idx="41">
                  <c:v>1.61</c:v>
                </c:pt>
                <c:pt idx="42">
                  <c:v>1.56</c:v>
                </c:pt>
                <c:pt idx="43">
                  <c:v>1.52</c:v>
                </c:pt>
                <c:pt idx="44">
                  <c:v>1.54</c:v>
                </c:pt>
                <c:pt idx="45">
                  <c:v>1.58</c:v>
                </c:pt>
                <c:pt idx="46">
                  <c:v>1.6</c:v>
                </c:pt>
                <c:pt idx="47">
                  <c:v>1.59</c:v>
                </c:pt>
                <c:pt idx="48">
                  <c:v>1.67</c:v>
                </c:pt>
                <c:pt idx="49">
                  <c:v>1.66</c:v>
                </c:pt>
                <c:pt idx="50">
                  <c:v>1.58</c:v>
                </c:pt>
                <c:pt idx="51">
                  <c:v>1.61</c:v>
                </c:pt>
                <c:pt idx="52">
                  <c:v>1.41</c:v>
                </c:pt>
                <c:pt idx="53">
                  <c:v>1.31</c:v>
                </c:pt>
                <c:pt idx="54">
                  <c:v>1.18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DF-4735-B02B-8B1439869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4408576"/>
        <c:axId val="2033720832"/>
      </c:lineChart>
      <c:catAx>
        <c:axId val="202440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720832"/>
        <c:crosses val="autoZero"/>
        <c:auto val="1"/>
        <c:lblAlgn val="ctr"/>
        <c:lblOffset val="100"/>
        <c:noMultiLvlLbl val="0"/>
      </c:catAx>
      <c:valAx>
        <c:axId val="2033720832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40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F8E5F-D566-4258-85B6-DB666FC5075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2314AD-0414-49B8-9265-F51123AEF6CD}">
      <dgm:prSet phldrT="[Text]" custT="1"/>
      <dgm:spPr/>
      <dgm:t>
        <a:bodyPr/>
        <a:lstStyle/>
        <a:p>
          <a:r>
            <a:rPr lang="et-EE" sz="4200" dirty="0"/>
            <a:t>Absoluutarvud</a:t>
          </a:r>
        </a:p>
        <a:p>
          <a:r>
            <a:rPr lang="et-EE" sz="2000" dirty="0"/>
            <a:t>2024  - 9690 </a:t>
          </a:r>
          <a:endParaRPr lang="en-GB" sz="2000" dirty="0"/>
        </a:p>
      </dgm:t>
    </dgm:pt>
    <dgm:pt modelId="{9508DF82-4ACD-41D7-AF95-F36099CB42D5}" type="parTrans" cxnId="{3B8C3A33-A6AA-4896-8991-2955F7D461B6}">
      <dgm:prSet/>
      <dgm:spPr/>
      <dgm:t>
        <a:bodyPr/>
        <a:lstStyle/>
        <a:p>
          <a:endParaRPr lang="en-GB"/>
        </a:p>
      </dgm:t>
    </dgm:pt>
    <dgm:pt modelId="{4FE94F47-9856-45F5-8FEC-7664E5AAD80A}" type="sibTrans" cxnId="{3B8C3A33-A6AA-4896-8991-2955F7D461B6}">
      <dgm:prSet/>
      <dgm:spPr/>
      <dgm:t>
        <a:bodyPr/>
        <a:lstStyle/>
        <a:p>
          <a:endParaRPr lang="en-GB"/>
        </a:p>
      </dgm:t>
    </dgm:pt>
    <dgm:pt modelId="{1BD9E565-5117-43EC-972D-BE0DE76A15CB}">
      <dgm:prSet phldrT="[Text]" custT="1"/>
      <dgm:spPr/>
      <dgm:t>
        <a:bodyPr/>
        <a:lstStyle/>
        <a:p>
          <a:r>
            <a:rPr lang="et-EE" sz="4200" dirty="0"/>
            <a:t>Käitumise indeksid</a:t>
          </a:r>
        </a:p>
        <a:p>
          <a:r>
            <a:rPr lang="et-EE" sz="1800" dirty="0"/>
            <a:t>2024 – 1,2</a:t>
          </a:r>
          <a:endParaRPr lang="en-GB" sz="1800" dirty="0"/>
        </a:p>
      </dgm:t>
    </dgm:pt>
    <dgm:pt modelId="{77322E78-2E5D-457D-8D7C-F8F0FB8D910A}" type="parTrans" cxnId="{A119C1B7-585B-44C4-8D51-7FD5F77422F5}">
      <dgm:prSet/>
      <dgm:spPr/>
      <dgm:t>
        <a:bodyPr/>
        <a:lstStyle/>
        <a:p>
          <a:endParaRPr lang="en-GB"/>
        </a:p>
      </dgm:t>
    </dgm:pt>
    <dgm:pt modelId="{322B52BE-86B5-418C-BCB4-E110CBBFF140}" type="sibTrans" cxnId="{A119C1B7-585B-44C4-8D51-7FD5F77422F5}">
      <dgm:prSet/>
      <dgm:spPr/>
      <dgm:t>
        <a:bodyPr/>
        <a:lstStyle/>
        <a:p>
          <a:endParaRPr lang="en-GB"/>
        </a:p>
      </dgm:t>
    </dgm:pt>
    <dgm:pt modelId="{54449F54-A7AD-4E4A-835A-7A5029AE7E12}" type="pres">
      <dgm:prSet presAssocID="{089F8E5F-D566-4258-85B6-DB666FC50753}" presName="compositeShape" presStyleCnt="0">
        <dgm:presLayoutVars>
          <dgm:chMax val="2"/>
          <dgm:dir/>
          <dgm:resizeHandles val="exact"/>
        </dgm:presLayoutVars>
      </dgm:prSet>
      <dgm:spPr/>
    </dgm:pt>
    <dgm:pt modelId="{B7E8C20A-1E4C-498E-BA53-5B53220DBE2E}" type="pres">
      <dgm:prSet presAssocID="{089F8E5F-D566-4258-85B6-DB666FC50753}" presName="ribbon" presStyleLbl="node1" presStyleIdx="0" presStyleCnt="1"/>
      <dgm:spPr>
        <a:solidFill>
          <a:schemeClr val="accent1">
            <a:lumMod val="50000"/>
          </a:schemeClr>
        </a:solidFill>
      </dgm:spPr>
    </dgm:pt>
    <dgm:pt modelId="{8E54627E-EB11-4D02-8C6F-3A7FAE257BEF}" type="pres">
      <dgm:prSet presAssocID="{089F8E5F-D566-4258-85B6-DB666FC50753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971794F-4B08-4C35-BABF-BEFF06149C41}" type="pres">
      <dgm:prSet presAssocID="{089F8E5F-D566-4258-85B6-DB666FC5075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685FE13-7800-4234-85C3-DF31E51A2A4B}" type="presOf" srcId="{912314AD-0414-49B8-9265-F51123AEF6CD}" destId="{8E54627E-EB11-4D02-8C6F-3A7FAE257BEF}" srcOrd="0" destOrd="0" presId="urn:microsoft.com/office/officeart/2005/8/layout/arrow6"/>
    <dgm:cxn modelId="{FED79124-F005-4BB7-9D0B-9DD2933F6BEE}" type="presOf" srcId="{089F8E5F-D566-4258-85B6-DB666FC50753}" destId="{54449F54-A7AD-4E4A-835A-7A5029AE7E12}" srcOrd="0" destOrd="0" presId="urn:microsoft.com/office/officeart/2005/8/layout/arrow6"/>
    <dgm:cxn modelId="{3B8C3A33-A6AA-4896-8991-2955F7D461B6}" srcId="{089F8E5F-D566-4258-85B6-DB666FC50753}" destId="{912314AD-0414-49B8-9265-F51123AEF6CD}" srcOrd="0" destOrd="0" parTransId="{9508DF82-4ACD-41D7-AF95-F36099CB42D5}" sibTransId="{4FE94F47-9856-45F5-8FEC-7664E5AAD80A}"/>
    <dgm:cxn modelId="{A119C1B7-585B-44C4-8D51-7FD5F77422F5}" srcId="{089F8E5F-D566-4258-85B6-DB666FC50753}" destId="{1BD9E565-5117-43EC-972D-BE0DE76A15CB}" srcOrd="1" destOrd="0" parTransId="{77322E78-2E5D-457D-8D7C-F8F0FB8D910A}" sibTransId="{322B52BE-86B5-418C-BCB4-E110CBBFF140}"/>
    <dgm:cxn modelId="{375C64EE-F0F1-4DC5-AB2E-8988F925FEF7}" type="presOf" srcId="{1BD9E565-5117-43EC-972D-BE0DE76A15CB}" destId="{8971794F-4B08-4C35-BABF-BEFF06149C41}" srcOrd="0" destOrd="0" presId="urn:microsoft.com/office/officeart/2005/8/layout/arrow6"/>
    <dgm:cxn modelId="{112D89EE-8AC2-403B-BDAA-A26358C0BB34}" type="presParOf" srcId="{54449F54-A7AD-4E4A-835A-7A5029AE7E12}" destId="{B7E8C20A-1E4C-498E-BA53-5B53220DBE2E}" srcOrd="0" destOrd="0" presId="urn:microsoft.com/office/officeart/2005/8/layout/arrow6"/>
    <dgm:cxn modelId="{B5302930-33FB-4BA8-8A5F-96DC4788D73A}" type="presParOf" srcId="{54449F54-A7AD-4E4A-835A-7A5029AE7E12}" destId="{8E54627E-EB11-4D02-8C6F-3A7FAE257BEF}" srcOrd="1" destOrd="0" presId="urn:microsoft.com/office/officeart/2005/8/layout/arrow6"/>
    <dgm:cxn modelId="{A0B09B9D-D769-409B-ABF7-E224BFE3D46E}" type="presParOf" srcId="{54449F54-A7AD-4E4A-835A-7A5029AE7E12}" destId="{8971794F-4B08-4C35-BABF-BEFF06149C4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F8E5F-D566-4258-85B6-DB666FC5075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2314AD-0414-49B8-9265-F51123AEF6CD}">
      <dgm:prSet phldrT="[Text]"/>
      <dgm:spPr/>
      <dgm:t>
        <a:bodyPr/>
        <a:lstStyle/>
        <a:p>
          <a:r>
            <a:rPr lang="et-EE" dirty="0"/>
            <a:t>Potentsiaalsete vanemate arv muutub </a:t>
          </a:r>
          <a:endParaRPr lang="en-GB" dirty="0"/>
        </a:p>
      </dgm:t>
    </dgm:pt>
    <dgm:pt modelId="{9508DF82-4ACD-41D7-AF95-F36099CB42D5}" type="parTrans" cxnId="{3B8C3A33-A6AA-4896-8991-2955F7D461B6}">
      <dgm:prSet/>
      <dgm:spPr/>
      <dgm:t>
        <a:bodyPr/>
        <a:lstStyle/>
        <a:p>
          <a:endParaRPr lang="en-GB"/>
        </a:p>
      </dgm:t>
    </dgm:pt>
    <dgm:pt modelId="{4FE94F47-9856-45F5-8FEC-7664E5AAD80A}" type="sibTrans" cxnId="{3B8C3A33-A6AA-4896-8991-2955F7D461B6}">
      <dgm:prSet/>
      <dgm:spPr/>
      <dgm:t>
        <a:bodyPr/>
        <a:lstStyle/>
        <a:p>
          <a:endParaRPr lang="en-GB"/>
        </a:p>
      </dgm:t>
    </dgm:pt>
    <dgm:pt modelId="{1BD9E565-5117-43EC-972D-BE0DE76A15CB}">
      <dgm:prSet phldrT="[Text]"/>
      <dgm:spPr/>
      <dgm:t>
        <a:bodyPr/>
        <a:lstStyle/>
        <a:p>
          <a:r>
            <a:rPr lang="et-EE" dirty="0"/>
            <a:t>Käitumine muutub</a:t>
          </a:r>
          <a:endParaRPr lang="en-GB" dirty="0"/>
        </a:p>
      </dgm:t>
    </dgm:pt>
    <dgm:pt modelId="{77322E78-2E5D-457D-8D7C-F8F0FB8D910A}" type="parTrans" cxnId="{A119C1B7-585B-44C4-8D51-7FD5F77422F5}">
      <dgm:prSet/>
      <dgm:spPr/>
      <dgm:t>
        <a:bodyPr/>
        <a:lstStyle/>
        <a:p>
          <a:endParaRPr lang="en-GB"/>
        </a:p>
      </dgm:t>
    </dgm:pt>
    <dgm:pt modelId="{322B52BE-86B5-418C-BCB4-E110CBBFF140}" type="sibTrans" cxnId="{A119C1B7-585B-44C4-8D51-7FD5F77422F5}">
      <dgm:prSet/>
      <dgm:spPr/>
      <dgm:t>
        <a:bodyPr/>
        <a:lstStyle/>
        <a:p>
          <a:endParaRPr lang="en-GB"/>
        </a:p>
      </dgm:t>
    </dgm:pt>
    <dgm:pt modelId="{54449F54-A7AD-4E4A-835A-7A5029AE7E12}" type="pres">
      <dgm:prSet presAssocID="{089F8E5F-D566-4258-85B6-DB666FC50753}" presName="compositeShape" presStyleCnt="0">
        <dgm:presLayoutVars>
          <dgm:chMax val="2"/>
          <dgm:dir/>
          <dgm:resizeHandles val="exact"/>
        </dgm:presLayoutVars>
      </dgm:prSet>
      <dgm:spPr/>
    </dgm:pt>
    <dgm:pt modelId="{B7E8C20A-1E4C-498E-BA53-5B53220DBE2E}" type="pres">
      <dgm:prSet presAssocID="{089F8E5F-D566-4258-85B6-DB666FC50753}" presName="ribbon" presStyleLbl="node1" presStyleIdx="0" presStyleCnt="1"/>
      <dgm:spPr>
        <a:solidFill>
          <a:schemeClr val="accent1">
            <a:lumMod val="50000"/>
          </a:schemeClr>
        </a:solidFill>
      </dgm:spPr>
    </dgm:pt>
    <dgm:pt modelId="{8E54627E-EB11-4D02-8C6F-3A7FAE257BEF}" type="pres">
      <dgm:prSet presAssocID="{089F8E5F-D566-4258-85B6-DB666FC50753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971794F-4B08-4C35-BABF-BEFF06149C41}" type="pres">
      <dgm:prSet presAssocID="{089F8E5F-D566-4258-85B6-DB666FC5075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685FE13-7800-4234-85C3-DF31E51A2A4B}" type="presOf" srcId="{912314AD-0414-49B8-9265-F51123AEF6CD}" destId="{8E54627E-EB11-4D02-8C6F-3A7FAE257BEF}" srcOrd="0" destOrd="0" presId="urn:microsoft.com/office/officeart/2005/8/layout/arrow6"/>
    <dgm:cxn modelId="{FED79124-F005-4BB7-9D0B-9DD2933F6BEE}" type="presOf" srcId="{089F8E5F-D566-4258-85B6-DB666FC50753}" destId="{54449F54-A7AD-4E4A-835A-7A5029AE7E12}" srcOrd="0" destOrd="0" presId="urn:microsoft.com/office/officeart/2005/8/layout/arrow6"/>
    <dgm:cxn modelId="{3B8C3A33-A6AA-4896-8991-2955F7D461B6}" srcId="{089F8E5F-D566-4258-85B6-DB666FC50753}" destId="{912314AD-0414-49B8-9265-F51123AEF6CD}" srcOrd="0" destOrd="0" parTransId="{9508DF82-4ACD-41D7-AF95-F36099CB42D5}" sibTransId="{4FE94F47-9856-45F5-8FEC-7664E5AAD80A}"/>
    <dgm:cxn modelId="{A119C1B7-585B-44C4-8D51-7FD5F77422F5}" srcId="{089F8E5F-D566-4258-85B6-DB666FC50753}" destId="{1BD9E565-5117-43EC-972D-BE0DE76A15CB}" srcOrd="1" destOrd="0" parTransId="{77322E78-2E5D-457D-8D7C-F8F0FB8D910A}" sibTransId="{322B52BE-86B5-418C-BCB4-E110CBBFF140}"/>
    <dgm:cxn modelId="{375C64EE-F0F1-4DC5-AB2E-8988F925FEF7}" type="presOf" srcId="{1BD9E565-5117-43EC-972D-BE0DE76A15CB}" destId="{8971794F-4B08-4C35-BABF-BEFF06149C41}" srcOrd="0" destOrd="0" presId="urn:microsoft.com/office/officeart/2005/8/layout/arrow6"/>
    <dgm:cxn modelId="{112D89EE-8AC2-403B-BDAA-A26358C0BB34}" type="presParOf" srcId="{54449F54-A7AD-4E4A-835A-7A5029AE7E12}" destId="{B7E8C20A-1E4C-498E-BA53-5B53220DBE2E}" srcOrd="0" destOrd="0" presId="urn:microsoft.com/office/officeart/2005/8/layout/arrow6"/>
    <dgm:cxn modelId="{B5302930-33FB-4BA8-8A5F-96DC4788D73A}" type="presParOf" srcId="{54449F54-A7AD-4E4A-835A-7A5029AE7E12}" destId="{8E54627E-EB11-4D02-8C6F-3A7FAE257BEF}" srcOrd="1" destOrd="0" presId="urn:microsoft.com/office/officeart/2005/8/layout/arrow6"/>
    <dgm:cxn modelId="{A0B09B9D-D769-409B-ABF7-E224BFE3D46E}" type="presParOf" srcId="{54449F54-A7AD-4E4A-835A-7A5029AE7E12}" destId="{8971794F-4B08-4C35-BABF-BEFF06149C4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8C20A-1E4C-498E-BA53-5B53220DBE2E}">
      <dsp:nvSpPr>
        <dsp:cNvPr id="0" name=""/>
        <dsp:cNvSpPr/>
      </dsp:nvSpPr>
      <dsp:spPr>
        <a:xfrm>
          <a:off x="0" y="72549"/>
          <a:ext cx="10515600" cy="4206240"/>
        </a:xfrm>
        <a:prstGeom prst="leftRightRibb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4627E-EB11-4D02-8C6F-3A7FAE257BEF}">
      <dsp:nvSpPr>
        <dsp:cNvPr id="0" name=""/>
        <dsp:cNvSpPr/>
      </dsp:nvSpPr>
      <dsp:spPr>
        <a:xfrm>
          <a:off x="1261872" y="808640"/>
          <a:ext cx="3470148" cy="2061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4200" kern="1200" dirty="0"/>
            <a:t>Absoluutarvud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 dirty="0"/>
            <a:t>2024  - 9690 </a:t>
          </a:r>
          <a:endParaRPr lang="en-GB" sz="2000" kern="1200" dirty="0"/>
        </a:p>
      </dsp:txBody>
      <dsp:txXfrm>
        <a:off x="1261872" y="808640"/>
        <a:ext cx="3470148" cy="2061057"/>
      </dsp:txXfrm>
    </dsp:sp>
    <dsp:sp modelId="{8971794F-4B08-4C35-BABF-BEFF06149C41}">
      <dsp:nvSpPr>
        <dsp:cNvPr id="0" name=""/>
        <dsp:cNvSpPr/>
      </dsp:nvSpPr>
      <dsp:spPr>
        <a:xfrm>
          <a:off x="5257800" y="1481639"/>
          <a:ext cx="4101084" cy="2061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4200" kern="1200" dirty="0"/>
            <a:t>Käitumise indeksid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800" kern="1200" dirty="0"/>
            <a:t>2024 – 1,2</a:t>
          </a:r>
          <a:endParaRPr lang="en-GB" sz="1800" kern="1200" dirty="0"/>
        </a:p>
      </dsp:txBody>
      <dsp:txXfrm>
        <a:off x="5257800" y="1481639"/>
        <a:ext cx="4101084" cy="2061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8C20A-1E4C-498E-BA53-5B53220DBE2E}">
      <dsp:nvSpPr>
        <dsp:cNvPr id="0" name=""/>
        <dsp:cNvSpPr/>
      </dsp:nvSpPr>
      <dsp:spPr>
        <a:xfrm>
          <a:off x="0" y="72549"/>
          <a:ext cx="10515600" cy="4206240"/>
        </a:xfrm>
        <a:prstGeom prst="leftRightRibb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4627E-EB11-4D02-8C6F-3A7FAE257BEF}">
      <dsp:nvSpPr>
        <dsp:cNvPr id="0" name=""/>
        <dsp:cNvSpPr/>
      </dsp:nvSpPr>
      <dsp:spPr>
        <a:xfrm>
          <a:off x="1261872" y="808640"/>
          <a:ext cx="3470148" cy="2061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5796" rIns="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4100" kern="1200" dirty="0"/>
            <a:t>Potentsiaalsete vanemate arv muutub </a:t>
          </a:r>
          <a:endParaRPr lang="en-GB" sz="4100" kern="1200" dirty="0"/>
        </a:p>
      </dsp:txBody>
      <dsp:txXfrm>
        <a:off x="1261872" y="808640"/>
        <a:ext cx="3470148" cy="2061057"/>
      </dsp:txXfrm>
    </dsp:sp>
    <dsp:sp modelId="{8971794F-4B08-4C35-BABF-BEFF06149C41}">
      <dsp:nvSpPr>
        <dsp:cNvPr id="0" name=""/>
        <dsp:cNvSpPr/>
      </dsp:nvSpPr>
      <dsp:spPr>
        <a:xfrm>
          <a:off x="5257800" y="1481639"/>
          <a:ext cx="4101084" cy="2061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5796" rIns="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4100" kern="1200" dirty="0"/>
            <a:t>Käitumine muutub</a:t>
          </a:r>
          <a:endParaRPr lang="en-GB" sz="4100" kern="1200" dirty="0"/>
        </a:p>
      </dsp:txBody>
      <dsp:txXfrm>
        <a:off x="5257800" y="1481639"/>
        <a:ext cx="4101084" cy="2061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0.92667</cdr:x>
      <cdr:y>0.7801</cdr:y>
    </cdr:from>
    <cdr:to>
      <cdr:x>1</cdr:x>
      <cdr:y>0.8694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68DDCB5F-60A1-4340-A640-BF0DF9F8340A}"/>
            </a:ext>
          </a:extLst>
        </cdr:cNvPr>
        <cdr:cNvSpPr txBox="1"/>
      </cdr:nvSpPr>
      <cdr:spPr>
        <a:xfrm xmlns:a="http://schemas.openxmlformats.org/drawingml/2006/main">
          <a:off x="10656635" y="4665984"/>
          <a:ext cx="843289" cy="53412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600" dirty="0"/>
            <a:t>2024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0.03439</cdr:x>
      <cdr:y>0.2333</cdr:y>
    </cdr:from>
    <cdr:to>
      <cdr:x>0.08945</cdr:x>
      <cdr:y>0.30382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1FD597E-992E-450A-AFD3-07820397F806}"/>
            </a:ext>
          </a:extLst>
        </cdr:cNvPr>
        <cdr:cNvSpPr txBox="1"/>
      </cdr:nvSpPr>
      <cdr:spPr>
        <a:xfrm xmlns:a="http://schemas.openxmlformats.org/drawingml/2006/main">
          <a:off x="395430" y="1395432"/>
          <a:ext cx="633186" cy="42177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600" dirty="0"/>
            <a:t>1927</a:t>
          </a:r>
          <a:endParaRPr lang="en-GB" sz="1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C13F5-3A13-41E2-8645-F79E6FAEC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9DCB6-6B3F-4658-8E9C-60775B143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CCCB3-74A2-4893-9FB6-8F4541EB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907-86A6-4243-A51C-FD6D21D500DE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494CB-34C4-4922-B66B-42B6E27F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6BCA8-F8EE-4535-8014-3F3FE768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6EF6-6F52-4DEB-A623-A7C713E4D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6F928-8B4D-4A4B-9D79-C3A23081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43092-2B06-4275-844B-847F44388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30D5-244A-4D4B-A0D7-006E615F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907-86A6-4243-A51C-FD6D21D500DE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5FAAB-5332-4A65-ADED-84D774F7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580F4-C49E-45B4-9088-86AA0288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6EF6-6F52-4DEB-A623-A7C713E4D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3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B9D558-924F-4B53-BC22-25103F636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86B69-22EE-418C-B547-4068B6F3A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A2181-A1D4-4EC1-BE61-07E63778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907-86A6-4243-A51C-FD6D21D500DE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1C267-B044-4A9E-96B7-D4FFC5E0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EBE7E-85C4-43B3-BFA6-95B4C3F8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6EF6-6F52-4DEB-A623-A7C713E4D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10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2077C-DE1C-4504-BB0E-7009D88F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E5DFA-0AE4-4D06-BD64-92691AFFB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29B60-B863-4576-AF56-13E2166D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907-86A6-4243-A51C-FD6D21D500DE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3FEAA-2102-44B7-96E8-7E626C8D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A0E9-6E35-4EAC-8FC5-72CB3808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6EF6-6F52-4DEB-A623-A7C713E4D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15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CF4A-56C8-4AF0-943A-5B189D3D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A890-3737-4D09-91EA-5356E9D0E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B3F32-949F-46AF-AA9F-6C45E5D79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907-86A6-4243-A51C-FD6D21D500DE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4A9FA-7CF0-4C34-9D8E-E2DBAB4A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3D295-DCB4-4B28-AB69-737C82B9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6EF6-6F52-4DEB-A623-A7C713E4D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6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C020-C0E1-4250-A256-A7CFAABA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98B54-9DC4-450F-B5E3-7FEAFFB85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71492-FC52-45E7-BF32-F3C8892C9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B84F3-7AA1-4969-BA24-6E0D3FCB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907-86A6-4243-A51C-FD6D21D500DE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85F4D-5066-4B48-9BAC-ECA8D604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3D96D-11D9-4F03-A0B7-4B2B7623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6EF6-6F52-4DEB-A623-A7C713E4D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9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E8A7-909F-4D3A-9493-85645345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D5268-88C2-46D9-B3BD-8D935F2E6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68F72-C066-4334-92E1-D324D218A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BEB96-61F0-41AF-B5F2-3B6E11FD2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53C15-7A7B-452B-9EEF-2A39FA259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B9299F-0B98-4B32-939A-83E3C212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907-86A6-4243-A51C-FD6D21D500DE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0EC60-2DDA-415A-ACC4-72390B32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84A864-595E-496D-BD8F-778E66E4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6EF6-6F52-4DEB-A623-A7C713E4D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7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F1D4-979C-4DF9-8A13-86857AB06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65EE2-DC27-4854-B26A-2631E67B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907-86A6-4243-A51C-FD6D21D500DE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163E7-5365-41D0-9322-BEC845C4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42D5D-DD2A-4FAD-BE17-8A65C06F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6EF6-6F52-4DEB-A623-A7C713E4D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35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C302B3-595C-483A-89DD-90254580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907-86A6-4243-A51C-FD6D21D500DE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6A32C-5E29-4011-B418-B0F9AFC4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2F4CE-5206-4B8E-9923-C45CCA36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6EF6-6F52-4DEB-A623-A7C713E4D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47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57A0-FC01-4548-8086-C8ED815D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135DD-27AA-45A3-BDBA-3AF45F69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FACB7-1383-4BEF-936B-ABABEBB8A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5FB5A-6935-4B53-A4DF-11E4722F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907-86A6-4243-A51C-FD6D21D500DE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0951E-8695-46E6-B87E-EB1139DA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512B2-4EC2-4221-895A-7D3CD103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6EF6-6F52-4DEB-A623-A7C713E4D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7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5112-05C6-4EDE-A16C-E2673A2F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89BB5-FBF0-49DE-AAFE-08DAE8E09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3196D-567B-4DD7-BA79-CD2F873BB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F4E04-8943-4B21-9DE1-AB69771C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907-86A6-4243-A51C-FD6D21D500DE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5C233-961F-45E5-A746-F270D88A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32C19-33FF-434E-9AB2-D5E338EA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6EF6-6F52-4DEB-A623-A7C713E4D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25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F2EA7C-8A6F-466B-9579-FE3DAA86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D9680-0F0D-43EB-839B-8220ACC3A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301C7-0B7B-4E78-97D3-0C627BDCA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D3907-86A6-4243-A51C-FD6D21D500DE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1961-7082-4E19-A728-9036BD9C8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625F0-52D3-4FAA-B160-A56D48FE7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C6EF6-6F52-4DEB-A623-A7C713E4D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48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ee/rahvastikupyramiid/?lang=e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4C6AD-7235-4414-85D3-E22C9E914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t-EE" sz="4400"/>
              <a:t>Eesti sündimus 2025 </a:t>
            </a:r>
            <a:br>
              <a:rPr lang="et-EE" sz="4400"/>
            </a:br>
            <a:r>
              <a:rPr lang="et-EE" sz="4400"/>
              <a:t>trendid ja põhjused</a:t>
            </a:r>
            <a:endParaRPr lang="en-GB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CE492-2276-4F8E-BD33-BC1F98E40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823139" cy="1136843"/>
          </a:xfrm>
        </p:spPr>
        <p:txBody>
          <a:bodyPr>
            <a:normAutofit lnSpcReduction="10000"/>
          </a:bodyPr>
          <a:lstStyle/>
          <a:p>
            <a:r>
              <a:rPr lang="et-EE" sz="1800" dirty="0"/>
              <a:t>13 nov 2025 Tallinn, RK</a:t>
            </a:r>
          </a:p>
          <a:p>
            <a:endParaRPr lang="et-EE" sz="2000" dirty="0"/>
          </a:p>
          <a:p>
            <a:r>
              <a:rPr lang="et-EE" sz="2000" dirty="0"/>
              <a:t>Mare Ainsaar, PhD, Tartu Ülikool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0F1DC-48F0-45A0-BA1F-9F0D0B601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9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12A5-CB46-4468-BC4D-E7687FB3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Soovid ei ole probleem, aga probleem on vahe soovide ja tegelikkuse vahel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1E50B4-95AA-49EE-B7B9-A5DDE900A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8695" y="1782595"/>
            <a:ext cx="4755560" cy="4351338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A9DAADCE-8714-4D82-ACCD-A0550A8FF424}"/>
              </a:ext>
            </a:extLst>
          </p:cNvPr>
          <p:cNvSpPr/>
          <p:nvPr/>
        </p:nvSpPr>
        <p:spPr>
          <a:xfrm>
            <a:off x="838200" y="1968649"/>
            <a:ext cx="312868" cy="4012603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D267E-DFDC-4FEE-AAEA-676875C0842C}"/>
              </a:ext>
            </a:extLst>
          </p:cNvPr>
          <p:cNvSpPr txBox="1"/>
          <p:nvPr/>
        </p:nvSpPr>
        <p:spPr>
          <a:xfrm>
            <a:off x="1463040" y="248501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dirty="0"/>
              <a:t>2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F98C9-6DB2-4810-A2AD-68F1C9495561}"/>
              </a:ext>
            </a:extLst>
          </p:cNvPr>
          <p:cNvSpPr txBox="1"/>
          <p:nvPr/>
        </p:nvSpPr>
        <p:spPr>
          <a:xfrm>
            <a:off x="1463040" y="4165002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dirty="0"/>
              <a:t>1,2</a:t>
            </a:r>
            <a:endParaRPr lang="en-GB" sz="2800" dirty="0"/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044BDFC0-6632-4E3B-A95C-6BB086317222}"/>
              </a:ext>
            </a:extLst>
          </p:cNvPr>
          <p:cNvSpPr/>
          <p:nvPr/>
        </p:nvSpPr>
        <p:spPr>
          <a:xfrm>
            <a:off x="1675419" y="3151991"/>
            <a:ext cx="185650" cy="101301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56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984B-BA77-4E63-AFBE-1E47613F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Sünde vähendavad kindlusetus ja vajadused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B4A23-9BB6-4CF5-ADC9-3B0C976DB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r>
              <a:rPr lang="et-EE" dirty="0"/>
              <a:t>MAJANDUSLIK TOIMETULEK (RAHA)</a:t>
            </a:r>
          </a:p>
          <a:p>
            <a:pPr lvl="1"/>
            <a:r>
              <a:rPr lang="et-EE" dirty="0"/>
              <a:t>Laste saamine on seotud sissetulekuga, </a:t>
            </a:r>
            <a:r>
              <a:rPr lang="et-EE" dirty="0">
                <a:solidFill>
                  <a:schemeClr val="accent1"/>
                </a:solidFill>
              </a:rPr>
              <a:t>parem majanduslik olukord suurendab </a:t>
            </a:r>
          </a:p>
          <a:p>
            <a:pPr marL="457200" lvl="1" indent="0">
              <a:buNone/>
            </a:pPr>
            <a:r>
              <a:rPr lang="et-EE" dirty="0">
                <a:solidFill>
                  <a:schemeClr val="accent1"/>
                </a:solidFill>
              </a:rPr>
              <a:t>lapse saamise tõenäosust</a:t>
            </a:r>
            <a:r>
              <a:rPr lang="et-EE" dirty="0"/>
              <a:t>.</a:t>
            </a:r>
          </a:p>
          <a:p>
            <a:pPr lvl="1"/>
            <a:r>
              <a:rPr lang="et-EE" dirty="0"/>
              <a:t>Majanduslikud tegurid mõjutavad lapse planeerimist ja sündi (20-30%)</a:t>
            </a:r>
          </a:p>
          <a:p>
            <a:pPr lvl="1"/>
            <a:r>
              <a:rPr lang="et-EE" dirty="0"/>
              <a:t>490 eurot esimese lapse kohta peab olema lapsevanematel lapse kasvatamiseks lisaks </a:t>
            </a:r>
          </a:p>
          <a:p>
            <a:pPr lvl="1"/>
            <a:r>
              <a:rPr lang="et-EE" dirty="0"/>
              <a:t>20-40% on puudu </a:t>
            </a:r>
            <a:r>
              <a:rPr lang="et-EE" dirty="0">
                <a:solidFill>
                  <a:schemeClr val="accent1"/>
                </a:solidFill>
              </a:rPr>
              <a:t>eluase</a:t>
            </a:r>
          </a:p>
          <a:p>
            <a:r>
              <a:rPr lang="et-EE" dirty="0"/>
              <a:t>TÖÖ JA PEREELU ÜHITAMINE Paindlikud töövõimalused (20%), töökindlus (13%), naiste ja meeste tööjaotus (16%)</a:t>
            </a:r>
          </a:p>
          <a:p>
            <a:r>
              <a:rPr lang="et-EE" dirty="0"/>
              <a:t>TERVIS</a:t>
            </a:r>
          </a:p>
          <a:p>
            <a:pPr lvl="1"/>
            <a:r>
              <a:rPr lang="et-EE" dirty="0"/>
              <a:t>Vaimne tervis</a:t>
            </a:r>
          </a:p>
          <a:p>
            <a:r>
              <a:rPr lang="et-EE" dirty="0"/>
              <a:t>PARTNERLUS LASTE KASVATAMISEKS (40-50%)</a:t>
            </a:r>
          </a:p>
          <a:p>
            <a:r>
              <a:rPr lang="et-EE" dirty="0"/>
              <a:t>GLOBAALNE EBAKINDLUS (10-20%)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80FF4-2415-41D2-8AB1-936FD0FCA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641" y="4362543"/>
            <a:ext cx="3586083" cy="2339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2E3161-277D-443F-A6E8-2FA2E7344D6D}"/>
              </a:ext>
            </a:extLst>
          </p:cNvPr>
          <p:cNvSpPr txBox="1"/>
          <p:nvPr/>
        </p:nvSpPr>
        <p:spPr>
          <a:xfrm>
            <a:off x="8087607" y="6494294"/>
            <a:ext cx="410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N</a:t>
            </a:r>
            <a:r>
              <a:rPr lang="fi-FI" dirty="0" err="1"/>
              <a:t>aiste</a:t>
            </a:r>
            <a:r>
              <a:rPr lang="fi-FI" dirty="0"/>
              <a:t> </a:t>
            </a:r>
            <a:r>
              <a:rPr lang="fi-FI" dirty="0" err="1"/>
              <a:t>põlvkonnad</a:t>
            </a:r>
            <a:r>
              <a:rPr lang="fi-FI" dirty="0"/>
              <a:t> 1971–1977</a:t>
            </a:r>
            <a:r>
              <a:rPr lang="et-EE" dirty="0"/>
              <a:t>,</a:t>
            </a:r>
            <a:r>
              <a:rPr lang="fi-FI" dirty="0"/>
              <a:t> </a:t>
            </a:r>
            <a:r>
              <a:rPr lang="et-EE" dirty="0"/>
              <a:t>Puur et </a:t>
            </a:r>
            <a:r>
              <a:rPr lang="et-EE" dirty="0" err="1"/>
              <a:t>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26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0E16-A3F2-4C15-8F1A-01539A12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178"/>
            <a:ext cx="10515600" cy="1325563"/>
          </a:xfrm>
        </p:spPr>
        <p:txBody>
          <a:bodyPr/>
          <a:lstStyle/>
          <a:p>
            <a:r>
              <a:rPr lang="et-EE" dirty="0"/>
              <a:t>Emaduslõiv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F5FBEE-8A98-4742-ADF1-DC8CF93C7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33948"/>
            <a:ext cx="8456407" cy="52958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EAC66-375C-4768-9411-CFC4DAE71D83}"/>
              </a:ext>
            </a:extLst>
          </p:cNvPr>
          <p:cNvSpPr txBox="1"/>
          <p:nvPr/>
        </p:nvSpPr>
        <p:spPr>
          <a:xfrm>
            <a:off x="9412941" y="6445156"/>
            <a:ext cx="213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Unt, </a:t>
            </a:r>
            <a:r>
              <a:rPr lang="et-EE" dirty="0"/>
              <a:t>L</a:t>
            </a:r>
            <a:r>
              <a:rPr lang="fi-FI" dirty="0" err="1"/>
              <a:t>auri</a:t>
            </a:r>
            <a:r>
              <a:rPr lang="et-EE" dirty="0"/>
              <a:t>,</a:t>
            </a:r>
            <a:r>
              <a:rPr lang="fi-FI" dirty="0"/>
              <a:t> Täht</a:t>
            </a:r>
            <a:r>
              <a:rPr lang="et-EE" dirty="0"/>
              <a:t> 2025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79F9D-5804-4202-A240-A0F9DF6E99B7}"/>
              </a:ext>
            </a:extLst>
          </p:cNvPr>
          <p:cNvSpPr/>
          <p:nvPr/>
        </p:nvSpPr>
        <p:spPr>
          <a:xfrm>
            <a:off x="3474720" y="2721685"/>
            <a:ext cx="376518" cy="2802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00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66204F-52C3-4FC1-9C8C-EBEE1E551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698"/>
            <a:ext cx="12192000" cy="58655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A299E23-FFDD-41AF-9166-47D30775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Kas vanus (esimese) lapse sünnil on tähtis?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935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84E7-DADF-4DD2-9271-7CA5DC7E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87" y="122777"/>
            <a:ext cx="10515600" cy="1325563"/>
          </a:xfrm>
        </p:spPr>
        <p:txBody>
          <a:bodyPr>
            <a:normAutofit/>
          </a:bodyPr>
          <a:lstStyle/>
          <a:p>
            <a:r>
              <a:rPr lang="et-EE" sz="2000" dirty="0"/>
              <a:t>Esimese lapse saamise v</a:t>
            </a:r>
            <a:r>
              <a:rPr lang="fi-FI" sz="2000" dirty="0"/>
              <a:t>anus</a:t>
            </a:r>
            <a:r>
              <a:rPr lang="et-EE" sz="2000" dirty="0"/>
              <a:t> ja kumulatiivne l</a:t>
            </a:r>
            <a:r>
              <a:rPr lang="fi-FI" sz="2000" dirty="0"/>
              <a:t>aste </a:t>
            </a:r>
            <a:r>
              <a:rPr lang="fi-FI" sz="2000" dirty="0" err="1"/>
              <a:t>arv</a:t>
            </a:r>
            <a:r>
              <a:rPr lang="fi-FI" sz="2000" dirty="0"/>
              <a:t>, Eesti </a:t>
            </a:r>
            <a:r>
              <a:rPr lang="fi-FI" sz="2000" dirty="0" err="1"/>
              <a:t>naiste</a:t>
            </a:r>
            <a:r>
              <a:rPr lang="fi-FI" sz="2000" dirty="0"/>
              <a:t> </a:t>
            </a:r>
            <a:r>
              <a:rPr lang="fi-FI" sz="2000" dirty="0" err="1"/>
              <a:t>sünnipõlvkonnad</a:t>
            </a:r>
            <a:r>
              <a:rPr lang="fi-FI" sz="2000" dirty="0"/>
              <a:t> 1960–2000</a:t>
            </a:r>
            <a:r>
              <a:rPr lang="et-EE" sz="2000" dirty="0"/>
              <a:t>. </a:t>
            </a:r>
            <a:br>
              <a:rPr lang="et-EE" sz="2000" dirty="0"/>
            </a:br>
            <a:r>
              <a:rPr lang="et-EE" sz="1400" dirty="0"/>
              <a:t>Allikas: Puur et al Rahvastikuregistrist 01.01.2024. TLÜ EDK arvutused. </a:t>
            </a:r>
            <a:endParaRPr lang="en-GB" sz="1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CFA958-76F2-4731-833D-9A208F7692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4" y="1398494"/>
            <a:ext cx="11112649" cy="53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28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7301-D8E3-4E33-86E3-9E92A751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Mida RIIK teha saab?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C3518-44BA-4B15-9781-8365F5899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dirty="0"/>
              <a:t>Valmistada ette viljakat pinnast</a:t>
            </a:r>
          </a:p>
          <a:p>
            <a:endParaRPr lang="et-EE" sz="3200" dirty="0"/>
          </a:p>
          <a:p>
            <a:r>
              <a:rPr lang="et-EE" sz="3200" dirty="0"/>
              <a:t>Haridus, abi (toetused), hoolitsus (teenused) </a:t>
            </a:r>
          </a:p>
          <a:p>
            <a:endParaRPr lang="et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70FBC-6844-447E-B04B-70DDDFE59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99" y="5745897"/>
            <a:ext cx="811306" cy="748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A5D10-8476-4F02-BBD2-5E68C68B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263" y="5174427"/>
            <a:ext cx="915467" cy="1374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7E1989-7D51-4DE8-9633-2BB319908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102" y="3702116"/>
            <a:ext cx="3426249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6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AC26-10CA-4D84-A2BF-9617F489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9848" cy="1325563"/>
          </a:xfrm>
        </p:spPr>
        <p:txBody>
          <a:bodyPr/>
          <a:lstStyle/>
          <a:p>
            <a:r>
              <a:rPr lang="et-EE" dirty="0"/>
              <a:t>Riik tegeleb perepoliitikaga. Perepoliitika kulu </a:t>
            </a:r>
            <a:r>
              <a:rPr lang="et-EE" sz="1100" dirty="0"/>
              <a:t>2023</a:t>
            </a:r>
            <a:endParaRPr lang="en-GB" sz="11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402B6B9-3E3E-4A72-91D0-6D6123763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438" y="1770541"/>
            <a:ext cx="13181374" cy="61780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170F62-2087-4946-BD8D-E25831D3E4DE}"/>
              </a:ext>
            </a:extLst>
          </p:cNvPr>
          <p:cNvSpPr txBox="1"/>
          <p:nvPr/>
        </p:nvSpPr>
        <p:spPr>
          <a:xfrm>
            <a:off x="540744" y="3272010"/>
            <a:ext cx="4487126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Eesti kaks korda keskmisest vähem</a:t>
            </a:r>
          </a:p>
          <a:p>
            <a:endParaRPr lang="et-EE" sz="2400" dirty="0"/>
          </a:p>
          <a:p>
            <a:endParaRPr lang="et-EE" sz="2400" dirty="0"/>
          </a:p>
          <a:p>
            <a:r>
              <a:rPr lang="et-EE" sz="2400" dirty="0"/>
              <a:t>Eestist vähem vaid </a:t>
            </a:r>
          </a:p>
          <a:p>
            <a:r>
              <a:rPr lang="et-EE" sz="2400" dirty="0"/>
              <a:t>Portugal</a:t>
            </a:r>
          </a:p>
          <a:p>
            <a:r>
              <a:rPr lang="et-EE" sz="2400" dirty="0"/>
              <a:t>Montenegro</a:t>
            </a:r>
          </a:p>
          <a:p>
            <a:r>
              <a:rPr lang="et-EE" sz="2400" dirty="0"/>
              <a:t>Küpros</a:t>
            </a:r>
          </a:p>
          <a:p>
            <a:r>
              <a:rPr lang="et-EE" sz="2400" dirty="0"/>
              <a:t>Kreeka</a:t>
            </a:r>
          </a:p>
          <a:p>
            <a:r>
              <a:rPr lang="et-EE" sz="2400" dirty="0"/>
              <a:t>Serbia</a:t>
            </a:r>
          </a:p>
          <a:p>
            <a:r>
              <a:rPr lang="et-EE" sz="2400" dirty="0"/>
              <a:t>Türgi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24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7FF48C-AF46-4D52-998F-ED0BDDEEF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900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5F9D7-9701-45E7-2AF8-A318D416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75" y="329900"/>
            <a:ext cx="5338194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Kokkuvõte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3C25F-0930-48D9-AF94-4C10A78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456" y="2194101"/>
            <a:ext cx="6702015" cy="398341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/>
            <a:r>
              <a:rPr lang="et-EE" sz="3200" dirty="0"/>
              <a:t>Laste sünd = soovid + võimalused</a:t>
            </a:r>
          </a:p>
          <a:p>
            <a:pPr marL="457200"/>
            <a:endParaRPr lang="et-EE" sz="3200" dirty="0"/>
          </a:p>
          <a:p>
            <a:pPr marL="457200"/>
            <a:r>
              <a:rPr lang="en-US" sz="3200" dirty="0" err="1"/>
              <a:t>Soovidest</a:t>
            </a:r>
            <a:r>
              <a:rPr lang="en-US" sz="3200" dirty="0"/>
              <a:t> </a:t>
            </a:r>
            <a:r>
              <a:rPr lang="en-US" sz="3200" dirty="0" err="1"/>
              <a:t>praegu</a:t>
            </a:r>
            <a:r>
              <a:rPr lang="en-US" sz="3200" dirty="0"/>
              <a:t> </a:t>
            </a:r>
            <a:r>
              <a:rPr lang="en-US" sz="3200" dirty="0" err="1"/>
              <a:t>piisab</a:t>
            </a:r>
            <a:endParaRPr lang="et-EE" sz="3200" dirty="0"/>
          </a:p>
          <a:p>
            <a:pPr marL="457200"/>
            <a:endParaRPr lang="et-EE" sz="3200" dirty="0"/>
          </a:p>
          <a:p>
            <a:pPr marL="457200"/>
            <a:r>
              <a:rPr lang="en-US" sz="3200" dirty="0" err="1"/>
              <a:t>Peamine</a:t>
            </a:r>
            <a:r>
              <a:rPr lang="en-US" sz="3200" dirty="0"/>
              <a:t> on </a:t>
            </a:r>
            <a:r>
              <a:rPr lang="en-US" sz="3200" dirty="0" err="1"/>
              <a:t>soovid</a:t>
            </a:r>
            <a:r>
              <a:rPr lang="et-EE" sz="3200" dirty="0"/>
              <a:t> </a:t>
            </a:r>
            <a:r>
              <a:rPr lang="en-US" sz="3200" dirty="0" err="1"/>
              <a:t>realiseerida</a:t>
            </a:r>
            <a:endParaRPr lang="et-EE" sz="3200" dirty="0"/>
          </a:p>
          <a:p>
            <a:pPr marL="457200"/>
            <a:endParaRPr lang="en-US" sz="3200" dirty="0"/>
          </a:p>
          <a:p>
            <a:r>
              <a:rPr lang="en-US" sz="3200" dirty="0" err="1"/>
              <a:t>Selleks</a:t>
            </a:r>
            <a:r>
              <a:rPr lang="en-US" sz="3200" dirty="0"/>
              <a:t> </a:t>
            </a:r>
            <a:r>
              <a:rPr lang="en-US" sz="3200" dirty="0" err="1"/>
              <a:t>vajalik</a:t>
            </a:r>
            <a:r>
              <a:rPr lang="en-US" sz="3200" dirty="0"/>
              <a:t> </a:t>
            </a:r>
            <a:r>
              <a:rPr lang="en-US" sz="3200" dirty="0" err="1"/>
              <a:t>kindlustunne</a:t>
            </a:r>
            <a:r>
              <a:rPr lang="et-EE" sz="3200" dirty="0"/>
              <a:t>, vanemaõpetus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756D9C-2DBA-4B0C-BED7-512516C7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39" y="396397"/>
            <a:ext cx="3854786" cy="260498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E1BE38-2367-4979-8427-0E47CD454BE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52621" y="3541504"/>
            <a:ext cx="5195943" cy="288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7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41393E-C764-4C6F-8886-35CFF2E48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90890DC-37FF-4B49-BD4C-FE4232F69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52708" cy="6858000"/>
          </a:xfrm>
          <a:custGeom>
            <a:avLst/>
            <a:gdLst>
              <a:gd name="connsiteX0" fmla="*/ 0 w 5552708"/>
              <a:gd name="connsiteY0" fmla="*/ 0 h 6858000"/>
              <a:gd name="connsiteX1" fmla="*/ 5443651 w 5552708"/>
              <a:gd name="connsiteY1" fmla="*/ 0 h 6858000"/>
              <a:gd name="connsiteX2" fmla="*/ 5443781 w 5552708"/>
              <a:gd name="connsiteY2" fmla="*/ 512 h 6858000"/>
              <a:gd name="connsiteX3" fmla="*/ 5444033 w 5552708"/>
              <a:gd name="connsiteY3" fmla="*/ 20501 h 6858000"/>
              <a:gd name="connsiteX4" fmla="*/ 5439390 w 5552708"/>
              <a:gd name="connsiteY4" fmla="*/ 44768 h 6858000"/>
              <a:gd name="connsiteX5" fmla="*/ 5443913 w 5552708"/>
              <a:gd name="connsiteY5" fmla="*/ 104988 h 6858000"/>
              <a:gd name="connsiteX6" fmla="*/ 5458241 w 5552708"/>
              <a:gd name="connsiteY6" fmla="*/ 204162 h 6858000"/>
              <a:gd name="connsiteX7" fmla="*/ 5459763 w 5552708"/>
              <a:gd name="connsiteY7" fmla="*/ 225360 h 6858000"/>
              <a:gd name="connsiteX8" fmla="*/ 5454996 w 5552708"/>
              <a:gd name="connsiteY8" fmla="*/ 243902 h 6858000"/>
              <a:gd name="connsiteX9" fmla="*/ 5448597 w 5552708"/>
              <a:gd name="connsiteY9" fmla="*/ 248483 h 6858000"/>
              <a:gd name="connsiteX10" fmla="*/ 5448458 w 5552708"/>
              <a:gd name="connsiteY10" fmla="*/ 260196 h 6858000"/>
              <a:gd name="connsiteX11" fmla="*/ 5447150 w 5552708"/>
              <a:gd name="connsiteY11" fmla="*/ 263377 h 6858000"/>
              <a:gd name="connsiteX12" fmla="*/ 5459187 w 5552708"/>
              <a:gd name="connsiteY12" fmla="*/ 318691 h 6858000"/>
              <a:gd name="connsiteX13" fmla="*/ 5455708 w 5552708"/>
              <a:gd name="connsiteY13" fmla="*/ 365759 h 6858000"/>
              <a:gd name="connsiteX14" fmla="*/ 5473651 w 5552708"/>
              <a:gd name="connsiteY14" fmla="*/ 492182 h 6858000"/>
              <a:gd name="connsiteX15" fmla="*/ 5481453 w 5552708"/>
              <a:gd name="connsiteY15" fmla="*/ 689666 h 6858000"/>
              <a:gd name="connsiteX16" fmla="*/ 5488233 w 5552708"/>
              <a:gd name="connsiteY16" fmla="*/ 816332 h 6858000"/>
              <a:gd name="connsiteX17" fmla="*/ 5529718 w 5552708"/>
              <a:gd name="connsiteY17" fmla="*/ 891550 h 6858000"/>
              <a:gd name="connsiteX18" fmla="*/ 5536104 w 5552708"/>
              <a:gd name="connsiteY18" fmla="*/ 903318 h 6858000"/>
              <a:gd name="connsiteX19" fmla="*/ 5535257 w 5552708"/>
              <a:gd name="connsiteY19" fmla="*/ 905308 h 6858000"/>
              <a:gd name="connsiteX20" fmla="*/ 5537840 w 5552708"/>
              <a:gd name="connsiteY20" fmla="*/ 920621 h 6858000"/>
              <a:gd name="connsiteX21" fmla="*/ 5541663 w 5552708"/>
              <a:gd name="connsiteY21" fmla="*/ 922876 h 6858000"/>
              <a:gd name="connsiteX22" fmla="*/ 5544456 w 5552708"/>
              <a:gd name="connsiteY22" fmla="*/ 933037 h 6858000"/>
              <a:gd name="connsiteX23" fmla="*/ 5552708 w 5552708"/>
              <a:gd name="connsiteY23" fmla="*/ 952132 h 6858000"/>
              <a:gd name="connsiteX24" fmla="*/ 5551675 w 5552708"/>
              <a:gd name="connsiteY24" fmla="*/ 956570 h 6858000"/>
              <a:gd name="connsiteX25" fmla="*/ 5531341 w 5552708"/>
              <a:gd name="connsiteY25" fmla="*/ 1064863 h 6858000"/>
              <a:gd name="connsiteX26" fmla="*/ 5539998 w 5552708"/>
              <a:gd name="connsiteY26" fmla="*/ 1096340 h 6858000"/>
              <a:gd name="connsiteX27" fmla="*/ 5541075 w 5552708"/>
              <a:gd name="connsiteY27" fmla="*/ 1102915 h 6858000"/>
              <a:gd name="connsiteX28" fmla="*/ 5540822 w 5552708"/>
              <a:gd name="connsiteY28" fmla="*/ 1103143 h 6858000"/>
              <a:gd name="connsiteX29" fmla="*/ 5541413 w 5552708"/>
              <a:gd name="connsiteY29" fmla="*/ 1110274 h 6858000"/>
              <a:gd name="connsiteX30" fmla="*/ 5543038 w 5552708"/>
              <a:gd name="connsiteY30" fmla="*/ 1114901 h 6858000"/>
              <a:gd name="connsiteX31" fmla="*/ 5545128 w 5552708"/>
              <a:gd name="connsiteY31" fmla="*/ 1127652 h 6858000"/>
              <a:gd name="connsiteX32" fmla="*/ 5544028 w 5552708"/>
              <a:gd name="connsiteY32" fmla="*/ 1132698 h 6858000"/>
              <a:gd name="connsiteX33" fmla="*/ 5514811 w 5552708"/>
              <a:gd name="connsiteY33" fmla="*/ 1177140 h 6858000"/>
              <a:gd name="connsiteX34" fmla="*/ 5496402 w 5552708"/>
              <a:gd name="connsiteY34" fmla="*/ 1265293 h 6858000"/>
              <a:gd name="connsiteX35" fmla="*/ 5481620 w 5552708"/>
              <a:gd name="connsiteY35" fmla="*/ 1353039 h 6858000"/>
              <a:gd name="connsiteX36" fmla="*/ 5477938 w 5552708"/>
              <a:gd name="connsiteY36" fmla="*/ 1385038 h 6858000"/>
              <a:gd name="connsiteX37" fmla="*/ 5464009 w 5552708"/>
              <a:gd name="connsiteY37" fmla="*/ 1441067 h 6858000"/>
              <a:gd name="connsiteX38" fmla="*/ 5453063 w 5552708"/>
              <a:gd name="connsiteY38" fmla="*/ 1466104 h 6858000"/>
              <a:gd name="connsiteX39" fmla="*/ 5453368 w 5552708"/>
              <a:gd name="connsiteY39" fmla="*/ 1467310 h 6858000"/>
              <a:gd name="connsiteX40" fmla="*/ 5449849 w 5552708"/>
              <a:gd name="connsiteY40" fmla="*/ 1469198 h 6858000"/>
              <a:gd name="connsiteX41" fmla="*/ 5447717 w 5552708"/>
              <a:gd name="connsiteY41" fmla="*/ 1473816 h 6858000"/>
              <a:gd name="connsiteX42" fmla="*/ 5446906 w 5552708"/>
              <a:gd name="connsiteY42" fmla="*/ 1487106 h 6858000"/>
              <a:gd name="connsiteX43" fmla="*/ 5447429 w 5552708"/>
              <a:gd name="connsiteY43" fmla="*/ 1492218 h 6858000"/>
              <a:gd name="connsiteX44" fmla="*/ 5446434 w 5552708"/>
              <a:gd name="connsiteY44" fmla="*/ 1499455 h 6858000"/>
              <a:gd name="connsiteX45" fmla="*/ 5446146 w 5552708"/>
              <a:gd name="connsiteY45" fmla="*/ 1499600 h 6858000"/>
              <a:gd name="connsiteX46" fmla="*/ 5445728 w 5552708"/>
              <a:gd name="connsiteY46" fmla="*/ 1506449 h 6858000"/>
              <a:gd name="connsiteX47" fmla="*/ 5447013 w 5552708"/>
              <a:gd name="connsiteY47" fmla="*/ 1540420 h 6858000"/>
              <a:gd name="connsiteX48" fmla="*/ 5416036 w 5552708"/>
              <a:gd name="connsiteY48" fmla="*/ 1580834 h 6858000"/>
              <a:gd name="connsiteX49" fmla="*/ 5409252 w 5552708"/>
              <a:gd name="connsiteY49" fmla="*/ 1598373 h 6858000"/>
              <a:gd name="connsiteX50" fmla="*/ 5404223 w 5552708"/>
              <a:gd name="connsiteY50" fmla="*/ 1607549 h 6858000"/>
              <a:gd name="connsiteX51" fmla="*/ 5403003 w 5552708"/>
              <a:gd name="connsiteY51" fmla="*/ 1607994 h 6858000"/>
              <a:gd name="connsiteX52" fmla="*/ 5404366 w 5552708"/>
              <a:gd name="connsiteY52" fmla="*/ 1640580 h 6858000"/>
              <a:gd name="connsiteX53" fmla="*/ 5402429 w 5552708"/>
              <a:gd name="connsiteY53" fmla="*/ 1644617 h 6858000"/>
              <a:gd name="connsiteX54" fmla="*/ 5406027 w 5552708"/>
              <a:gd name="connsiteY54" fmla="*/ 1666228 h 6858000"/>
              <a:gd name="connsiteX55" fmla="*/ 5409538 w 5552708"/>
              <a:gd name="connsiteY55" fmla="*/ 1680703 h 6858000"/>
              <a:gd name="connsiteX56" fmla="*/ 5405582 w 5552708"/>
              <a:gd name="connsiteY56" fmla="*/ 1870222 h 6858000"/>
              <a:gd name="connsiteX57" fmla="*/ 5418948 w 5552708"/>
              <a:gd name="connsiteY57" fmla="*/ 1979530 h 6858000"/>
              <a:gd name="connsiteX58" fmla="*/ 5405060 w 5552708"/>
              <a:gd name="connsiteY58" fmla="*/ 2051964 h 6858000"/>
              <a:gd name="connsiteX59" fmla="*/ 5378701 w 5552708"/>
              <a:gd name="connsiteY59" fmla="*/ 2073120 h 6858000"/>
              <a:gd name="connsiteX60" fmla="*/ 5366006 w 5552708"/>
              <a:gd name="connsiteY60" fmla="*/ 2256053 h 6858000"/>
              <a:gd name="connsiteX61" fmla="*/ 5352501 w 5552708"/>
              <a:gd name="connsiteY61" fmla="*/ 2301374 h 6858000"/>
              <a:gd name="connsiteX62" fmla="*/ 5361572 w 5552708"/>
              <a:gd name="connsiteY62" fmla="*/ 2344135 h 6858000"/>
              <a:gd name="connsiteX63" fmla="*/ 5351776 w 5552708"/>
              <a:gd name="connsiteY63" fmla="*/ 2360013 h 6858000"/>
              <a:gd name="connsiteX64" fmla="*/ 5349856 w 5552708"/>
              <a:gd name="connsiteY64" fmla="*/ 2362723 h 6858000"/>
              <a:gd name="connsiteX65" fmla="*/ 5347182 w 5552708"/>
              <a:gd name="connsiteY65" fmla="*/ 2374239 h 6858000"/>
              <a:gd name="connsiteX66" fmla="*/ 5340172 w 5552708"/>
              <a:gd name="connsiteY66" fmla="*/ 2376629 h 6858000"/>
              <a:gd name="connsiteX67" fmla="*/ 5331662 w 5552708"/>
              <a:gd name="connsiteY67" fmla="*/ 2393351 h 6858000"/>
              <a:gd name="connsiteX68" fmla="*/ 5328482 w 5552708"/>
              <a:gd name="connsiteY68" fmla="*/ 2414790 h 6858000"/>
              <a:gd name="connsiteX69" fmla="*/ 5316501 w 5552708"/>
              <a:gd name="connsiteY69" fmla="*/ 2490864 h 6858000"/>
              <a:gd name="connsiteX70" fmla="*/ 5318378 w 5552708"/>
              <a:gd name="connsiteY70" fmla="*/ 2503797 h 6858000"/>
              <a:gd name="connsiteX71" fmla="*/ 5307008 w 5552708"/>
              <a:gd name="connsiteY71" fmla="*/ 2543608 h 6858000"/>
              <a:gd name="connsiteX72" fmla="*/ 5300817 w 5552708"/>
              <a:gd name="connsiteY72" fmla="*/ 2579627 h 6858000"/>
              <a:gd name="connsiteX73" fmla="*/ 5300491 w 5552708"/>
              <a:gd name="connsiteY73" fmla="*/ 2603469 h 6858000"/>
              <a:gd name="connsiteX74" fmla="*/ 5297327 w 5552708"/>
              <a:gd name="connsiteY74" fmla="*/ 2609298 h 6858000"/>
              <a:gd name="connsiteX75" fmla="*/ 5292648 w 5552708"/>
              <a:gd name="connsiteY75" fmla="*/ 2632709 h 6858000"/>
              <a:gd name="connsiteX76" fmla="*/ 5294499 w 5552708"/>
              <a:gd name="connsiteY76" fmla="*/ 2645215 h 6858000"/>
              <a:gd name="connsiteX77" fmla="*/ 5284921 w 5552708"/>
              <a:gd name="connsiteY77" fmla="*/ 2655995 h 6858000"/>
              <a:gd name="connsiteX78" fmla="*/ 5278681 w 5552708"/>
              <a:gd name="connsiteY78" fmla="*/ 2658097 h 6858000"/>
              <a:gd name="connsiteX79" fmla="*/ 5279052 w 5552708"/>
              <a:gd name="connsiteY79" fmla="*/ 2675265 h 6858000"/>
              <a:gd name="connsiteX80" fmla="*/ 5271485 w 5552708"/>
              <a:gd name="connsiteY80" fmla="*/ 2688260 h 6858000"/>
              <a:gd name="connsiteX81" fmla="*/ 5273609 w 5552708"/>
              <a:gd name="connsiteY81" fmla="*/ 2700785 h 6858000"/>
              <a:gd name="connsiteX82" fmla="*/ 5272098 w 5552708"/>
              <a:gd name="connsiteY82" fmla="*/ 2705655 h 6858000"/>
              <a:gd name="connsiteX83" fmla="*/ 5267605 w 5552708"/>
              <a:gd name="connsiteY83" fmla="*/ 2717660 h 6858000"/>
              <a:gd name="connsiteX84" fmla="*/ 5258449 w 5552708"/>
              <a:gd name="connsiteY84" fmla="*/ 2738177 h 6858000"/>
              <a:gd name="connsiteX85" fmla="*/ 5256679 w 5552708"/>
              <a:gd name="connsiteY85" fmla="*/ 2744727 h 6858000"/>
              <a:gd name="connsiteX86" fmla="*/ 5245116 w 5552708"/>
              <a:gd name="connsiteY86" fmla="*/ 2757932 h 6858000"/>
              <a:gd name="connsiteX87" fmla="*/ 5233122 w 5552708"/>
              <a:gd name="connsiteY87" fmla="*/ 2784915 h 6858000"/>
              <a:gd name="connsiteX88" fmla="*/ 5197792 w 5552708"/>
              <a:gd name="connsiteY88" fmla="*/ 2830475 h 6858000"/>
              <a:gd name="connsiteX89" fmla="*/ 5180199 w 5552708"/>
              <a:gd name="connsiteY89" fmla="*/ 2857691 h 6858000"/>
              <a:gd name="connsiteX90" fmla="*/ 5164940 w 5552708"/>
              <a:gd name="connsiteY90" fmla="*/ 2875644 h 6858000"/>
              <a:gd name="connsiteX91" fmla="*/ 5139323 w 5552708"/>
              <a:gd name="connsiteY91" fmla="*/ 2931296 h 6858000"/>
              <a:gd name="connsiteX92" fmla="*/ 5102390 w 5552708"/>
              <a:gd name="connsiteY92" fmla="*/ 3027705 h 6858000"/>
              <a:gd name="connsiteX93" fmla="*/ 5093321 w 5552708"/>
              <a:gd name="connsiteY93" fmla="*/ 3047244 h 6858000"/>
              <a:gd name="connsiteX94" fmla="*/ 5080729 w 5552708"/>
              <a:gd name="connsiteY94" fmla="*/ 3060118 h 6858000"/>
              <a:gd name="connsiteX95" fmla="*/ 5073626 w 5552708"/>
              <a:gd name="connsiteY95" fmla="*/ 3059690 h 6858000"/>
              <a:gd name="connsiteX96" fmla="*/ 5067867 w 5552708"/>
              <a:gd name="connsiteY96" fmla="*/ 3069806 h 6858000"/>
              <a:gd name="connsiteX97" fmla="*/ 5065335 w 5552708"/>
              <a:gd name="connsiteY97" fmla="*/ 3071678 h 6858000"/>
              <a:gd name="connsiteX98" fmla="*/ 5051806 w 5552708"/>
              <a:gd name="connsiteY98" fmla="*/ 3083233 h 6858000"/>
              <a:gd name="connsiteX99" fmla="*/ 5047824 w 5552708"/>
              <a:gd name="connsiteY99" fmla="*/ 3128247 h 6858000"/>
              <a:gd name="connsiteX100" fmla="*/ 5022444 w 5552708"/>
              <a:gd name="connsiteY100" fmla="*/ 3166893 h 6858000"/>
              <a:gd name="connsiteX101" fmla="*/ 4961916 w 5552708"/>
              <a:gd name="connsiteY101" fmla="*/ 3312149 h 6858000"/>
              <a:gd name="connsiteX102" fmla="*/ 4928070 w 5552708"/>
              <a:gd name="connsiteY102" fmla="*/ 3349450 h 6858000"/>
              <a:gd name="connsiteX103" fmla="*/ 4858652 w 5552708"/>
              <a:gd name="connsiteY103" fmla="*/ 3443841 h 6858000"/>
              <a:gd name="connsiteX104" fmla="*/ 4821392 w 5552708"/>
              <a:gd name="connsiteY104" fmla="*/ 3661714 h 6858000"/>
              <a:gd name="connsiteX105" fmla="*/ 4825147 w 5552708"/>
              <a:gd name="connsiteY105" fmla="*/ 3676668 h 6858000"/>
              <a:gd name="connsiteX106" fmla="*/ 4824341 w 5552708"/>
              <a:gd name="connsiteY106" fmla="*/ 3691352 h 6858000"/>
              <a:gd name="connsiteX107" fmla="*/ 4822735 w 5552708"/>
              <a:gd name="connsiteY107" fmla="*/ 3692500 h 6858000"/>
              <a:gd name="connsiteX108" fmla="*/ 4817318 w 5552708"/>
              <a:gd name="connsiteY108" fmla="*/ 3707640 h 6858000"/>
              <a:gd name="connsiteX109" fmla="*/ 4819146 w 5552708"/>
              <a:gd name="connsiteY109" fmla="*/ 3712253 h 6858000"/>
              <a:gd name="connsiteX110" fmla="*/ 4816373 w 5552708"/>
              <a:gd name="connsiteY110" fmla="*/ 3723048 h 6858000"/>
              <a:gd name="connsiteX111" fmla="*/ 4813460 w 5552708"/>
              <a:gd name="connsiteY111" fmla="*/ 3745409 h 6858000"/>
              <a:gd name="connsiteX112" fmla="*/ 4810527 w 5552708"/>
              <a:gd name="connsiteY112" fmla="*/ 3748566 h 6858000"/>
              <a:gd name="connsiteX113" fmla="*/ 4742720 w 5552708"/>
              <a:gd name="connsiteY113" fmla="*/ 3828954 h 6858000"/>
              <a:gd name="connsiteX114" fmla="*/ 4731784 w 5552708"/>
              <a:gd name="connsiteY114" fmla="*/ 3868871 h 6858000"/>
              <a:gd name="connsiteX115" fmla="*/ 4731481 w 5552708"/>
              <a:gd name="connsiteY115" fmla="*/ 3868898 h 6858000"/>
              <a:gd name="connsiteX116" fmla="*/ 4728490 w 5552708"/>
              <a:gd name="connsiteY116" fmla="*/ 3875525 h 6858000"/>
              <a:gd name="connsiteX117" fmla="*/ 4727500 w 5552708"/>
              <a:gd name="connsiteY117" fmla="*/ 3880683 h 6858000"/>
              <a:gd name="connsiteX118" fmla="*/ 4719663 w 5552708"/>
              <a:gd name="connsiteY118" fmla="*/ 3896892 h 6858000"/>
              <a:gd name="connsiteX119" fmla="*/ 4715899 w 5552708"/>
              <a:gd name="connsiteY119" fmla="*/ 3897345 h 6858000"/>
              <a:gd name="connsiteX120" fmla="*/ 4715832 w 5552708"/>
              <a:gd name="connsiteY120" fmla="*/ 3898632 h 6858000"/>
              <a:gd name="connsiteX121" fmla="*/ 4618476 w 5552708"/>
              <a:gd name="connsiteY121" fmla="*/ 4076334 h 6858000"/>
              <a:gd name="connsiteX122" fmla="*/ 4576303 w 5552708"/>
              <a:gd name="connsiteY122" fmla="*/ 4154580 h 6858000"/>
              <a:gd name="connsiteX123" fmla="*/ 4536795 w 5552708"/>
              <a:gd name="connsiteY123" fmla="*/ 4186216 h 6858000"/>
              <a:gd name="connsiteX124" fmla="*/ 4534335 w 5552708"/>
              <a:gd name="connsiteY124" fmla="*/ 4190678 h 6858000"/>
              <a:gd name="connsiteX125" fmla="*/ 4532585 w 5552708"/>
              <a:gd name="connsiteY125" fmla="*/ 4203860 h 6858000"/>
              <a:gd name="connsiteX126" fmla="*/ 4532745 w 5552708"/>
              <a:gd name="connsiteY126" fmla="*/ 4208983 h 6858000"/>
              <a:gd name="connsiteX127" fmla="*/ 4531239 w 5552708"/>
              <a:gd name="connsiteY127" fmla="*/ 4216126 h 6858000"/>
              <a:gd name="connsiteX128" fmla="*/ 4530941 w 5552708"/>
              <a:gd name="connsiteY128" fmla="*/ 4216251 h 6858000"/>
              <a:gd name="connsiteX129" fmla="*/ 4530039 w 5552708"/>
              <a:gd name="connsiteY129" fmla="*/ 4223045 h 6858000"/>
              <a:gd name="connsiteX130" fmla="*/ 4528920 w 5552708"/>
              <a:gd name="connsiteY130" fmla="*/ 4256957 h 6858000"/>
              <a:gd name="connsiteX131" fmla="*/ 4495092 w 5552708"/>
              <a:gd name="connsiteY131" fmla="*/ 4295227 h 6858000"/>
              <a:gd name="connsiteX132" fmla="*/ 4487069 w 5552708"/>
              <a:gd name="connsiteY132" fmla="*/ 4312260 h 6858000"/>
              <a:gd name="connsiteX133" fmla="*/ 4481391 w 5552708"/>
              <a:gd name="connsiteY133" fmla="*/ 4321074 h 6858000"/>
              <a:gd name="connsiteX134" fmla="*/ 4480140 w 5552708"/>
              <a:gd name="connsiteY134" fmla="*/ 4321443 h 6858000"/>
              <a:gd name="connsiteX135" fmla="*/ 4479199 w 5552708"/>
              <a:gd name="connsiteY135" fmla="*/ 4353976 h 6858000"/>
              <a:gd name="connsiteX136" fmla="*/ 4476976 w 5552708"/>
              <a:gd name="connsiteY136" fmla="*/ 4357874 h 6858000"/>
              <a:gd name="connsiteX137" fmla="*/ 4479044 w 5552708"/>
              <a:gd name="connsiteY137" fmla="*/ 4379621 h 6858000"/>
              <a:gd name="connsiteX138" fmla="*/ 4478683 w 5552708"/>
              <a:gd name="connsiteY138" fmla="*/ 4390568 h 6858000"/>
              <a:gd name="connsiteX139" fmla="*/ 4481532 w 5552708"/>
              <a:gd name="connsiteY139" fmla="*/ 4394254 h 6858000"/>
              <a:gd name="connsiteX140" fmla="*/ 4479499 w 5552708"/>
              <a:gd name="connsiteY140" fmla="*/ 4410114 h 6858000"/>
              <a:gd name="connsiteX141" fmla="*/ 4478153 w 5552708"/>
              <a:gd name="connsiteY141" fmla="*/ 4411710 h 6858000"/>
              <a:gd name="connsiteX142" fmla="*/ 4480616 w 5552708"/>
              <a:gd name="connsiteY142" fmla="*/ 4425622 h 6858000"/>
              <a:gd name="connsiteX143" fmla="*/ 4487688 w 5552708"/>
              <a:gd name="connsiteY143" fmla="*/ 4438292 h 6858000"/>
              <a:gd name="connsiteX144" fmla="*/ 4454727 w 5552708"/>
              <a:gd name="connsiteY144" fmla="*/ 4569970 h 6858000"/>
              <a:gd name="connsiteX145" fmla="*/ 4469804 w 5552708"/>
              <a:gd name="connsiteY145" fmla="*/ 4692415 h 6858000"/>
              <a:gd name="connsiteX146" fmla="*/ 4450795 w 5552708"/>
              <a:gd name="connsiteY146" fmla="*/ 4763659 h 6858000"/>
              <a:gd name="connsiteX147" fmla="*/ 4422945 w 5552708"/>
              <a:gd name="connsiteY147" fmla="*/ 4783049 h 6858000"/>
              <a:gd name="connsiteX148" fmla="*/ 4397314 w 5552708"/>
              <a:gd name="connsiteY148" fmla="*/ 4964397 h 6858000"/>
              <a:gd name="connsiteX149" fmla="*/ 4380606 w 5552708"/>
              <a:gd name="connsiteY149" fmla="*/ 5008665 h 6858000"/>
              <a:gd name="connsiteX150" fmla="*/ 4386649 w 5552708"/>
              <a:gd name="connsiteY150" fmla="*/ 5051823 h 6858000"/>
              <a:gd name="connsiteX151" fmla="*/ 4375733 w 5552708"/>
              <a:gd name="connsiteY151" fmla="*/ 5067011 h 6858000"/>
              <a:gd name="connsiteX152" fmla="*/ 4373624 w 5552708"/>
              <a:gd name="connsiteY152" fmla="*/ 5069584 h 6858000"/>
              <a:gd name="connsiteX153" fmla="*/ 4370134 w 5552708"/>
              <a:gd name="connsiteY153" fmla="*/ 5080883 h 6858000"/>
              <a:gd name="connsiteX154" fmla="*/ 4362957 w 5552708"/>
              <a:gd name="connsiteY154" fmla="*/ 5082819 h 6858000"/>
              <a:gd name="connsiteX155" fmla="*/ 4333195 w 5552708"/>
              <a:gd name="connsiteY155" fmla="*/ 5221840 h 6858000"/>
              <a:gd name="connsiteX156" fmla="*/ 4320037 w 5552708"/>
              <a:gd name="connsiteY156" fmla="*/ 5281999 h 6858000"/>
              <a:gd name="connsiteX157" fmla="*/ 4308816 w 5552708"/>
              <a:gd name="connsiteY157" fmla="*/ 5303704 h 6858000"/>
              <a:gd name="connsiteX158" fmla="*/ 4272244 w 5552708"/>
              <a:gd name="connsiteY158" fmla="*/ 5388756 h 6858000"/>
              <a:gd name="connsiteX159" fmla="*/ 4246915 w 5552708"/>
              <a:gd name="connsiteY159" fmla="*/ 5462809 h 6858000"/>
              <a:gd name="connsiteX160" fmla="*/ 4255030 w 5552708"/>
              <a:gd name="connsiteY160" fmla="*/ 5521632 h 6858000"/>
              <a:gd name="connsiteX161" fmla="*/ 4249277 w 5552708"/>
              <a:gd name="connsiteY161" fmla="*/ 5525636 h 6858000"/>
              <a:gd name="connsiteX162" fmla="*/ 4241924 w 5552708"/>
              <a:gd name="connsiteY162" fmla="*/ 5563850 h 6858000"/>
              <a:gd name="connsiteX163" fmla="*/ 4248240 w 5552708"/>
              <a:gd name="connsiteY163" fmla="*/ 5703386 h 6858000"/>
              <a:gd name="connsiteX164" fmla="*/ 4232982 w 5552708"/>
              <a:gd name="connsiteY164" fmla="*/ 5777907 h 6858000"/>
              <a:gd name="connsiteX165" fmla="*/ 4222394 w 5552708"/>
              <a:gd name="connsiteY165" fmla="*/ 5803443 h 6858000"/>
              <a:gd name="connsiteX166" fmla="*/ 4204974 w 5552708"/>
              <a:gd name="connsiteY166" fmla="*/ 5846279 h 6858000"/>
              <a:gd name="connsiteX167" fmla="*/ 4179217 w 5552708"/>
              <a:gd name="connsiteY167" fmla="*/ 5876046 h 6858000"/>
              <a:gd name="connsiteX168" fmla="*/ 4169698 w 5552708"/>
              <a:gd name="connsiteY168" fmla="*/ 5912761 h 6858000"/>
              <a:gd name="connsiteX169" fmla="*/ 4183963 w 5552708"/>
              <a:gd name="connsiteY169" fmla="*/ 5924201 h 6858000"/>
              <a:gd name="connsiteX170" fmla="*/ 4143073 w 5552708"/>
              <a:gd name="connsiteY170" fmla="*/ 6020347 h 6858000"/>
              <a:gd name="connsiteX171" fmla="*/ 4132699 w 5552708"/>
              <a:gd name="connsiteY171" fmla="*/ 6054447 h 6858000"/>
              <a:gd name="connsiteX172" fmla="*/ 4099744 w 5552708"/>
              <a:gd name="connsiteY172" fmla="*/ 6146773 h 6858000"/>
              <a:gd name="connsiteX173" fmla="*/ 4063216 w 5552708"/>
              <a:gd name="connsiteY173" fmla="*/ 6238624 h 6858000"/>
              <a:gd name="connsiteX174" fmla="*/ 4021696 w 5552708"/>
              <a:gd name="connsiteY174" fmla="*/ 6289517 h 6858000"/>
              <a:gd name="connsiteX175" fmla="*/ 3993817 w 5552708"/>
              <a:gd name="connsiteY175" fmla="*/ 6365399 h 6858000"/>
              <a:gd name="connsiteX176" fmla="*/ 3986236 w 5552708"/>
              <a:gd name="connsiteY176" fmla="*/ 6377584 h 6858000"/>
              <a:gd name="connsiteX177" fmla="*/ 3911599 w 5552708"/>
              <a:gd name="connsiteY177" fmla="*/ 6509659 h 6858000"/>
              <a:gd name="connsiteX178" fmla="*/ 3858869 w 5552708"/>
              <a:gd name="connsiteY178" fmla="*/ 6582751 h 6858000"/>
              <a:gd name="connsiteX179" fmla="*/ 3770950 w 5552708"/>
              <a:gd name="connsiteY179" fmla="*/ 6757987 h 6858000"/>
              <a:gd name="connsiteX180" fmla="*/ 3749766 w 5552708"/>
              <a:gd name="connsiteY180" fmla="*/ 6858000 h 6858000"/>
              <a:gd name="connsiteX181" fmla="*/ 12348 w 5552708"/>
              <a:gd name="connsiteY181" fmla="*/ 6858000 h 6858000"/>
              <a:gd name="connsiteX182" fmla="*/ 0 w 5552708"/>
              <a:gd name="connsiteY182" fmla="*/ 67256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552708" h="6858000">
                <a:moveTo>
                  <a:pt x="0" y="0"/>
                </a:moveTo>
                <a:lnTo>
                  <a:pt x="5443651" y="0"/>
                </a:lnTo>
                <a:lnTo>
                  <a:pt x="5443781" y="512"/>
                </a:lnTo>
                <a:cubicBezTo>
                  <a:pt x="5446206" y="7309"/>
                  <a:pt x="5449083" y="15278"/>
                  <a:pt x="5444033" y="20501"/>
                </a:cubicBezTo>
                <a:cubicBezTo>
                  <a:pt x="5435420" y="27795"/>
                  <a:pt x="5439966" y="35996"/>
                  <a:pt x="5439390" y="44768"/>
                </a:cubicBezTo>
                <a:cubicBezTo>
                  <a:pt x="5431962" y="55410"/>
                  <a:pt x="5437588" y="94208"/>
                  <a:pt x="5443913" y="104988"/>
                </a:cubicBezTo>
                <a:cubicBezTo>
                  <a:pt x="5467308" y="131885"/>
                  <a:pt x="5440518" y="182050"/>
                  <a:pt x="5458241" y="204162"/>
                </a:cubicBezTo>
                <a:cubicBezTo>
                  <a:pt x="5460281" y="211583"/>
                  <a:pt x="5460566" y="218611"/>
                  <a:pt x="5459763" y="225360"/>
                </a:cubicBezTo>
                <a:lnTo>
                  <a:pt x="5454996" y="243902"/>
                </a:lnTo>
                <a:lnTo>
                  <a:pt x="5448597" y="248483"/>
                </a:lnTo>
                <a:lnTo>
                  <a:pt x="5448458" y="260196"/>
                </a:lnTo>
                <a:lnTo>
                  <a:pt x="5447150" y="263377"/>
                </a:lnTo>
                <a:cubicBezTo>
                  <a:pt x="5448938" y="273127"/>
                  <a:pt x="5457762" y="301628"/>
                  <a:pt x="5459187" y="318691"/>
                </a:cubicBezTo>
                <a:cubicBezTo>
                  <a:pt x="5456617" y="351374"/>
                  <a:pt x="5481393" y="329570"/>
                  <a:pt x="5455708" y="365759"/>
                </a:cubicBezTo>
                <a:cubicBezTo>
                  <a:pt x="5472236" y="419311"/>
                  <a:pt x="5443611" y="447897"/>
                  <a:pt x="5473651" y="492182"/>
                </a:cubicBezTo>
                <a:cubicBezTo>
                  <a:pt x="5483259" y="556102"/>
                  <a:pt x="5473858" y="624576"/>
                  <a:pt x="5481453" y="689666"/>
                </a:cubicBezTo>
                <a:cubicBezTo>
                  <a:pt x="5481825" y="737836"/>
                  <a:pt x="5505966" y="768312"/>
                  <a:pt x="5488233" y="816332"/>
                </a:cubicBezTo>
                <a:cubicBezTo>
                  <a:pt x="5492515" y="818482"/>
                  <a:pt x="5526923" y="887911"/>
                  <a:pt x="5529718" y="891550"/>
                </a:cubicBezTo>
                <a:lnTo>
                  <a:pt x="5536104" y="903318"/>
                </a:lnTo>
                <a:lnTo>
                  <a:pt x="5535257" y="905308"/>
                </a:lnTo>
                <a:cubicBezTo>
                  <a:pt x="5534066" y="913418"/>
                  <a:pt x="5535399" y="917837"/>
                  <a:pt x="5537840" y="920621"/>
                </a:cubicBezTo>
                <a:lnTo>
                  <a:pt x="5541663" y="922876"/>
                </a:lnTo>
                <a:lnTo>
                  <a:pt x="5544456" y="933037"/>
                </a:lnTo>
                <a:lnTo>
                  <a:pt x="5552708" y="952132"/>
                </a:lnTo>
                <a:lnTo>
                  <a:pt x="5551675" y="956570"/>
                </a:lnTo>
                <a:lnTo>
                  <a:pt x="5531341" y="1064863"/>
                </a:lnTo>
                <a:cubicBezTo>
                  <a:pt x="5534620" y="1074818"/>
                  <a:pt x="5537566" y="1085372"/>
                  <a:pt x="5539998" y="1096340"/>
                </a:cubicBezTo>
                <a:lnTo>
                  <a:pt x="5541075" y="1102915"/>
                </a:lnTo>
                <a:lnTo>
                  <a:pt x="5540822" y="1103143"/>
                </a:lnTo>
                <a:cubicBezTo>
                  <a:pt x="5540471" y="1104784"/>
                  <a:pt x="5540605" y="1107024"/>
                  <a:pt x="5541413" y="1110274"/>
                </a:cubicBezTo>
                <a:lnTo>
                  <a:pt x="5543038" y="1114901"/>
                </a:lnTo>
                <a:cubicBezTo>
                  <a:pt x="5543735" y="1119151"/>
                  <a:pt x="5544432" y="1123402"/>
                  <a:pt x="5545128" y="1127652"/>
                </a:cubicBezTo>
                <a:lnTo>
                  <a:pt x="5544028" y="1132698"/>
                </a:lnTo>
                <a:cubicBezTo>
                  <a:pt x="5534609" y="1151029"/>
                  <a:pt x="5496304" y="1149042"/>
                  <a:pt x="5514811" y="1177140"/>
                </a:cubicBezTo>
                <a:cubicBezTo>
                  <a:pt x="5509719" y="1211798"/>
                  <a:pt x="5486957" y="1231445"/>
                  <a:pt x="5496402" y="1265293"/>
                </a:cubicBezTo>
                <a:cubicBezTo>
                  <a:pt x="5491550" y="1297727"/>
                  <a:pt x="5479431" y="1324727"/>
                  <a:pt x="5481620" y="1353039"/>
                </a:cubicBezTo>
                <a:cubicBezTo>
                  <a:pt x="5473631" y="1363324"/>
                  <a:pt x="5469597" y="1373497"/>
                  <a:pt x="5477938" y="1385038"/>
                </a:cubicBezTo>
                <a:cubicBezTo>
                  <a:pt x="5470625" y="1414924"/>
                  <a:pt x="5455771" y="1420367"/>
                  <a:pt x="5464009" y="1441067"/>
                </a:cubicBezTo>
                <a:cubicBezTo>
                  <a:pt x="5439287" y="1455035"/>
                  <a:pt x="5447714" y="1457216"/>
                  <a:pt x="5453063" y="1466104"/>
                </a:cubicBezTo>
                <a:cubicBezTo>
                  <a:pt x="5453164" y="1466506"/>
                  <a:pt x="5453267" y="1466908"/>
                  <a:pt x="5453368" y="1467310"/>
                </a:cubicBezTo>
                <a:lnTo>
                  <a:pt x="5449849" y="1469198"/>
                </a:lnTo>
                <a:lnTo>
                  <a:pt x="5447717" y="1473816"/>
                </a:lnTo>
                <a:lnTo>
                  <a:pt x="5446906" y="1487106"/>
                </a:lnTo>
                <a:cubicBezTo>
                  <a:pt x="5447081" y="1488810"/>
                  <a:pt x="5447254" y="1490514"/>
                  <a:pt x="5447429" y="1492218"/>
                </a:cubicBezTo>
                <a:cubicBezTo>
                  <a:pt x="5447480" y="1495695"/>
                  <a:pt x="5447119" y="1497953"/>
                  <a:pt x="5446434" y="1499455"/>
                </a:cubicBezTo>
                <a:lnTo>
                  <a:pt x="5446146" y="1499600"/>
                </a:lnTo>
                <a:lnTo>
                  <a:pt x="5445728" y="1506449"/>
                </a:lnTo>
                <a:cubicBezTo>
                  <a:pt x="5445627" y="1518090"/>
                  <a:pt x="5446096" y="1529498"/>
                  <a:pt x="5447013" y="1540420"/>
                </a:cubicBezTo>
                <a:cubicBezTo>
                  <a:pt x="5431084" y="1547368"/>
                  <a:pt x="5443219" y="1588924"/>
                  <a:pt x="5416036" y="1580834"/>
                </a:cubicBezTo>
                <a:cubicBezTo>
                  <a:pt x="5416447" y="1595454"/>
                  <a:pt x="5426812" y="1605684"/>
                  <a:pt x="5409252" y="1598373"/>
                </a:cubicBezTo>
                <a:cubicBezTo>
                  <a:pt x="5408864" y="1603115"/>
                  <a:pt x="5406927" y="1605804"/>
                  <a:pt x="5404223" y="1607549"/>
                </a:cubicBezTo>
                <a:lnTo>
                  <a:pt x="5403003" y="1607994"/>
                </a:lnTo>
                <a:lnTo>
                  <a:pt x="5404366" y="1640580"/>
                </a:lnTo>
                <a:lnTo>
                  <a:pt x="5402429" y="1644617"/>
                </a:lnTo>
                <a:cubicBezTo>
                  <a:pt x="5403628" y="1651821"/>
                  <a:pt x="5404828" y="1659024"/>
                  <a:pt x="5406027" y="1666228"/>
                </a:cubicBezTo>
                <a:lnTo>
                  <a:pt x="5409538" y="1680703"/>
                </a:lnTo>
                <a:lnTo>
                  <a:pt x="5405582" y="1870222"/>
                </a:lnTo>
                <a:cubicBezTo>
                  <a:pt x="5407505" y="1917082"/>
                  <a:pt x="5419912" y="1922890"/>
                  <a:pt x="5418948" y="1979530"/>
                </a:cubicBezTo>
                <a:cubicBezTo>
                  <a:pt x="5381653" y="1974789"/>
                  <a:pt x="5447295" y="2092994"/>
                  <a:pt x="5405060" y="2051964"/>
                </a:cubicBezTo>
                <a:cubicBezTo>
                  <a:pt x="5406099" y="2068965"/>
                  <a:pt x="5389286" y="2084064"/>
                  <a:pt x="5378701" y="2073120"/>
                </a:cubicBezTo>
                <a:cubicBezTo>
                  <a:pt x="5397285" y="2126878"/>
                  <a:pt x="5362129" y="2197651"/>
                  <a:pt x="5366006" y="2256053"/>
                </a:cubicBezTo>
                <a:cubicBezTo>
                  <a:pt x="5334011" y="2283221"/>
                  <a:pt x="5362023" y="2269954"/>
                  <a:pt x="5352501" y="2301374"/>
                </a:cubicBezTo>
                <a:cubicBezTo>
                  <a:pt x="5379308" y="2296096"/>
                  <a:pt x="5332887" y="2338416"/>
                  <a:pt x="5361572" y="2344135"/>
                </a:cubicBezTo>
                <a:cubicBezTo>
                  <a:pt x="5358931" y="2349671"/>
                  <a:pt x="5355467" y="2354856"/>
                  <a:pt x="5351776" y="2360013"/>
                </a:cubicBezTo>
                <a:lnTo>
                  <a:pt x="5349856" y="2362723"/>
                </a:lnTo>
                <a:lnTo>
                  <a:pt x="5347182" y="2374239"/>
                </a:lnTo>
                <a:lnTo>
                  <a:pt x="5340172" y="2376629"/>
                </a:lnTo>
                <a:lnTo>
                  <a:pt x="5331662" y="2393351"/>
                </a:lnTo>
                <a:cubicBezTo>
                  <a:pt x="5329441" y="2399746"/>
                  <a:pt x="5328181" y="2406782"/>
                  <a:pt x="5328482" y="2414790"/>
                </a:cubicBezTo>
                <a:cubicBezTo>
                  <a:pt x="5337359" y="2435605"/>
                  <a:pt x="5319289" y="2463646"/>
                  <a:pt x="5316501" y="2490864"/>
                </a:cubicBezTo>
                <a:cubicBezTo>
                  <a:pt x="5317127" y="2495175"/>
                  <a:pt x="5317754" y="2499486"/>
                  <a:pt x="5318378" y="2503797"/>
                </a:cubicBezTo>
                <a:lnTo>
                  <a:pt x="5307008" y="2543608"/>
                </a:lnTo>
                <a:cubicBezTo>
                  <a:pt x="5304307" y="2555015"/>
                  <a:pt x="5302094" y="2566933"/>
                  <a:pt x="5300817" y="2579627"/>
                </a:cubicBezTo>
                <a:lnTo>
                  <a:pt x="5300491" y="2603469"/>
                </a:lnTo>
                <a:lnTo>
                  <a:pt x="5297327" y="2609298"/>
                </a:lnTo>
                <a:cubicBezTo>
                  <a:pt x="5296149" y="2620041"/>
                  <a:pt x="5302481" y="2635343"/>
                  <a:pt x="5292648" y="2632709"/>
                </a:cubicBezTo>
                <a:lnTo>
                  <a:pt x="5294499" y="2645215"/>
                </a:lnTo>
                <a:lnTo>
                  <a:pt x="5284921" y="2655995"/>
                </a:lnTo>
                <a:cubicBezTo>
                  <a:pt x="5282893" y="2657043"/>
                  <a:pt x="5280790" y="2657749"/>
                  <a:pt x="5278681" y="2658097"/>
                </a:cubicBezTo>
                <a:lnTo>
                  <a:pt x="5279052" y="2675265"/>
                </a:lnTo>
                <a:lnTo>
                  <a:pt x="5271485" y="2688260"/>
                </a:lnTo>
                <a:cubicBezTo>
                  <a:pt x="5272192" y="2692435"/>
                  <a:pt x="5272901" y="2696610"/>
                  <a:pt x="5273609" y="2700785"/>
                </a:cubicBezTo>
                <a:lnTo>
                  <a:pt x="5272098" y="2705655"/>
                </a:lnTo>
                <a:lnTo>
                  <a:pt x="5267605" y="2717660"/>
                </a:lnTo>
                <a:cubicBezTo>
                  <a:pt x="5264770" y="2723740"/>
                  <a:pt x="5261426" y="2730522"/>
                  <a:pt x="5258449" y="2738177"/>
                </a:cubicBezTo>
                <a:lnTo>
                  <a:pt x="5256679" y="2744727"/>
                </a:lnTo>
                <a:lnTo>
                  <a:pt x="5245116" y="2757932"/>
                </a:lnTo>
                <a:cubicBezTo>
                  <a:pt x="5236430" y="2767502"/>
                  <a:pt x="5230416" y="2775146"/>
                  <a:pt x="5233122" y="2784915"/>
                </a:cubicBezTo>
                <a:cubicBezTo>
                  <a:pt x="5221620" y="2799359"/>
                  <a:pt x="5193828" y="2806744"/>
                  <a:pt x="5197792" y="2830475"/>
                </a:cubicBezTo>
                <a:cubicBezTo>
                  <a:pt x="5186798" y="2821932"/>
                  <a:pt x="5192955" y="2855565"/>
                  <a:pt x="5180199" y="2857691"/>
                </a:cubicBezTo>
                <a:cubicBezTo>
                  <a:pt x="5170100" y="2858096"/>
                  <a:pt x="5169614" y="2868393"/>
                  <a:pt x="5164940" y="2875644"/>
                </a:cubicBezTo>
                <a:cubicBezTo>
                  <a:pt x="5154127" y="2879787"/>
                  <a:pt x="5139696" y="2917521"/>
                  <a:pt x="5139323" y="2931296"/>
                </a:cubicBezTo>
                <a:cubicBezTo>
                  <a:pt x="5144210" y="2970932"/>
                  <a:pt x="5099528" y="2996158"/>
                  <a:pt x="5102390" y="3027705"/>
                </a:cubicBezTo>
                <a:cubicBezTo>
                  <a:pt x="5100365" y="3035586"/>
                  <a:pt x="5097192" y="3041915"/>
                  <a:pt x="5093321" y="3047244"/>
                </a:cubicBezTo>
                <a:lnTo>
                  <a:pt x="5080729" y="3060118"/>
                </a:lnTo>
                <a:lnTo>
                  <a:pt x="5073626" y="3059690"/>
                </a:lnTo>
                <a:lnTo>
                  <a:pt x="5067867" y="3069806"/>
                </a:lnTo>
                <a:lnTo>
                  <a:pt x="5065335" y="3071678"/>
                </a:lnTo>
                <a:cubicBezTo>
                  <a:pt x="5060475" y="3075234"/>
                  <a:pt x="5055815" y="3078901"/>
                  <a:pt x="5051806" y="3083233"/>
                </a:cubicBezTo>
                <a:cubicBezTo>
                  <a:pt x="5076417" y="3100024"/>
                  <a:pt x="5021773" y="3122856"/>
                  <a:pt x="5047824" y="3128247"/>
                </a:cubicBezTo>
                <a:cubicBezTo>
                  <a:pt x="5030083" y="3154978"/>
                  <a:pt x="5059535" y="3153095"/>
                  <a:pt x="5022444" y="3166893"/>
                </a:cubicBezTo>
                <a:cubicBezTo>
                  <a:pt x="5009215" y="3225035"/>
                  <a:pt x="4960350" y="3252747"/>
                  <a:pt x="4961916" y="3312149"/>
                </a:cubicBezTo>
                <a:cubicBezTo>
                  <a:pt x="4955371" y="3297387"/>
                  <a:pt x="4932004" y="3332561"/>
                  <a:pt x="4928070" y="3349450"/>
                </a:cubicBezTo>
                <a:cubicBezTo>
                  <a:pt x="4901199" y="3293116"/>
                  <a:pt x="4891428" y="3463059"/>
                  <a:pt x="4858652" y="3443841"/>
                </a:cubicBezTo>
                <a:cubicBezTo>
                  <a:pt x="4840872" y="3495884"/>
                  <a:pt x="4832958" y="3617975"/>
                  <a:pt x="4821392" y="3661714"/>
                </a:cubicBezTo>
                <a:cubicBezTo>
                  <a:pt x="4823621" y="3666551"/>
                  <a:pt x="4824768" y="3671561"/>
                  <a:pt x="4825147" y="3676668"/>
                </a:cubicBezTo>
                <a:lnTo>
                  <a:pt x="4824341" y="3691352"/>
                </a:lnTo>
                <a:lnTo>
                  <a:pt x="4822735" y="3692500"/>
                </a:lnTo>
                <a:cubicBezTo>
                  <a:pt x="4817912" y="3698748"/>
                  <a:pt x="4816795" y="3703524"/>
                  <a:pt x="4817318" y="3707640"/>
                </a:cubicBezTo>
                <a:lnTo>
                  <a:pt x="4819146" y="3712253"/>
                </a:lnTo>
                <a:lnTo>
                  <a:pt x="4816373" y="3723048"/>
                </a:lnTo>
                <a:lnTo>
                  <a:pt x="4813460" y="3745409"/>
                </a:lnTo>
                <a:lnTo>
                  <a:pt x="4810527" y="3748566"/>
                </a:lnTo>
                <a:cubicBezTo>
                  <a:pt x="4798737" y="3762490"/>
                  <a:pt x="4755451" y="3809983"/>
                  <a:pt x="4742720" y="3828954"/>
                </a:cubicBezTo>
                <a:lnTo>
                  <a:pt x="4731784" y="3868871"/>
                </a:lnTo>
                <a:lnTo>
                  <a:pt x="4731481" y="3868898"/>
                </a:lnTo>
                <a:cubicBezTo>
                  <a:pt x="4730422" y="3870084"/>
                  <a:pt x="4729442" y="3872132"/>
                  <a:pt x="4728490" y="3875525"/>
                </a:cubicBezTo>
                <a:lnTo>
                  <a:pt x="4727500" y="3880683"/>
                </a:lnTo>
                <a:lnTo>
                  <a:pt x="4719663" y="3896892"/>
                </a:lnTo>
                <a:lnTo>
                  <a:pt x="4715899" y="3897345"/>
                </a:lnTo>
                <a:cubicBezTo>
                  <a:pt x="4715876" y="3897775"/>
                  <a:pt x="4715854" y="3898203"/>
                  <a:pt x="4715832" y="3898632"/>
                </a:cubicBezTo>
                <a:lnTo>
                  <a:pt x="4618476" y="4076334"/>
                </a:lnTo>
                <a:cubicBezTo>
                  <a:pt x="4617399" y="4112851"/>
                  <a:pt x="4590920" y="4122978"/>
                  <a:pt x="4576303" y="4154580"/>
                </a:cubicBezTo>
                <a:cubicBezTo>
                  <a:pt x="4585172" y="4189077"/>
                  <a:pt x="4550681" y="4172136"/>
                  <a:pt x="4536795" y="4186216"/>
                </a:cubicBezTo>
                <a:lnTo>
                  <a:pt x="4534335" y="4190678"/>
                </a:lnTo>
                <a:lnTo>
                  <a:pt x="4532585" y="4203860"/>
                </a:lnTo>
                <a:cubicBezTo>
                  <a:pt x="4532638" y="4205567"/>
                  <a:pt x="4532692" y="4207276"/>
                  <a:pt x="4532745" y="4208983"/>
                </a:cubicBezTo>
                <a:cubicBezTo>
                  <a:pt x="4532551" y="4212450"/>
                  <a:pt x="4532031" y="4214675"/>
                  <a:pt x="4531239" y="4216126"/>
                </a:cubicBezTo>
                <a:lnTo>
                  <a:pt x="4530941" y="4216251"/>
                </a:lnTo>
                <a:lnTo>
                  <a:pt x="4530039" y="4223045"/>
                </a:lnTo>
                <a:cubicBezTo>
                  <a:pt x="4529114" y="4234633"/>
                  <a:pt x="4528779" y="4246020"/>
                  <a:pt x="4528920" y="4256957"/>
                </a:cubicBezTo>
                <a:cubicBezTo>
                  <a:pt x="4512505" y="4262858"/>
                  <a:pt x="4521695" y="4305010"/>
                  <a:pt x="4495092" y="4295227"/>
                </a:cubicBezTo>
                <a:cubicBezTo>
                  <a:pt x="4494469" y="4309813"/>
                  <a:pt x="4504108" y="4320656"/>
                  <a:pt x="4487069" y="4312260"/>
                </a:cubicBezTo>
                <a:cubicBezTo>
                  <a:pt x="4486347" y="4316957"/>
                  <a:pt x="4484219" y="4319510"/>
                  <a:pt x="4481391" y="4321074"/>
                </a:cubicBezTo>
                <a:lnTo>
                  <a:pt x="4480140" y="4321443"/>
                </a:lnTo>
                <a:lnTo>
                  <a:pt x="4479199" y="4353976"/>
                </a:lnTo>
                <a:lnTo>
                  <a:pt x="4476976" y="4357874"/>
                </a:lnTo>
                <a:cubicBezTo>
                  <a:pt x="4477666" y="4365122"/>
                  <a:pt x="4478355" y="4372372"/>
                  <a:pt x="4479044" y="4379621"/>
                </a:cubicBezTo>
                <a:lnTo>
                  <a:pt x="4478683" y="4390568"/>
                </a:lnTo>
                <a:lnTo>
                  <a:pt x="4481532" y="4394254"/>
                </a:lnTo>
                <a:cubicBezTo>
                  <a:pt x="4482969" y="4397909"/>
                  <a:pt x="4482918" y="4402720"/>
                  <a:pt x="4479499" y="4410114"/>
                </a:cubicBezTo>
                <a:lnTo>
                  <a:pt x="4478153" y="4411710"/>
                </a:lnTo>
                <a:lnTo>
                  <a:pt x="4480616" y="4425622"/>
                </a:lnTo>
                <a:cubicBezTo>
                  <a:pt x="4482131" y="4430247"/>
                  <a:pt x="4484387" y="4434528"/>
                  <a:pt x="4487688" y="4438292"/>
                </a:cubicBezTo>
                <a:cubicBezTo>
                  <a:pt x="4457664" y="4477897"/>
                  <a:pt x="4468221" y="4523123"/>
                  <a:pt x="4454727" y="4569970"/>
                </a:cubicBezTo>
                <a:cubicBezTo>
                  <a:pt x="4417898" y="4583966"/>
                  <a:pt x="4440689" y="4674230"/>
                  <a:pt x="4469804" y="4692415"/>
                </a:cubicBezTo>
                <a:cubicBezTo>
                  <a:pt x="4432851" y="4685322"/>
                  <a:pt x="4490117" y="4807198"/>
                  <a:pt x="4450795" y="4763659"/>
                </a:cubicBezTo>
                <a:cubicBezTo>
                  <a:pt x="4450628" y="4780652"/>
                  <a:pt x="4432755" y="4794620"/>
                  <a:pt x="4422945" y="4783049"/>
                </a:cubicBezTo>
                <a:cubicBezTo>
                  <a:pt x="4437721" y="4837759"/>
                  <a:pt x="4397569" y="4905997"/>
                  <a:pt x="4397314" y="4964397"/>
                </a:cubicBezTo>
                <a:cubicBezTo>
                  <a:pt x="4363407" y="4989414"/>
                  <a:pt x="4392349" y="4977986"/>
                  <a:pt x="4380606" y="5008665"/>
                </a:cubicBezTo>
                <a:cubicBezTo>
                  <a:pt x="4407778" y="5005114"/>
                  <a:pt x="4358378" y="5044304"/>
                  <a:pt x="4386649" y="5051823"/>
                </a:cubicBezTo>
                <a:cubicBezTo>
                  <a:pt x="4383620" y="5057169"/>
                  <a:pt x="4379789" y="5062109"/>
                  <a:pt x="4375733" y="5067011"/>
                </a:cubicBezTo>
                <a:lnTo>
                  <a:pt x="4373624" y="5069584"/>
                </a:lnTo>
                <a:lnTo>
                  <a:pt x="4370134" y="5080883"/>
                </a:lnTo>
                <a:lnTo>
                  <a:pt x="4362957" y="5082819"/>
                </a:lnTo>
                <a:lnTo>
                  <a:pt x="4333195" y="5221840"/>
                </a:lnTo>
                <a:cubicBezTo>
                  <a:pt x="4335888" y="5234770"/>
                  <a:pt x="4329894" y="5274591"/>
                  <a:pt x="4320037" y="5281999"/>
                </a:cubicBezTo>
                <a:cubicBezTo>
                  <a:pt x="4316990" y="5290274"/>
                  <a:pt x="4318795" y="5300010"/>
                  <a:pt x="4308816" y="5303704"/>
                </a:cubicBezTo>
                <a:cubicBezTo>
                  <a:pt x="4300851" y="5321498"/>
                  <a:pt x="4282560" y="5362240"/>
                  <a:pt x="4272244" y="5388756"/>
                </a:cubicBezTo>
                <a:cubicBezTo>
                  <a:pt x="4281980" y="5405143"/>
                  <a:pt x="4255067" y="5425092"/>
                  <a:pt x="4246915" y="5462809"/>
                </a:cubicBezTo>
                <a:cubicBezTo>
                  <a:pt x="4258299" y="5480842"/>
                  <a:pt x="4241233" y="5488203"/>
                  <a:pt x="4255030" y="5521632"/>
                </a:cubicBezTo>
                <a:cubicBezTo>
                  <a:pt x="4253005" y="5522647"/>
                  <a:pt x="4251068" y="5523996"/>
                  <a:pt x="4249277" y="5525636"/>
                </a:cubicBezTo>
                <a:cubicBezTo>
                  <a:pt x="4238872" y="5535166"/>
                  <a:pt x="4235581" y="5552275"/>
                  <a:pt x="4241924" y="5563850"/>
                </a:cubicBezTo>
                <a:cubicBezTo>
                  <a:pt x="4259047" y="5616453"/>
                  <a:pt x="4250256" y="5660812"/>
                  <a:pt x="4248240" y="5703386"/>
                </a:cubicBezTo>
                <a:cubicBezTo>
                  <a:pt x="4243085" y="5751111"/>
                  <a:pt x="4218929" y="5715189"/>
                  <a:pt x="4232982" y="5777907"/>
                </a:cubicBezTo>
                <a:cubicBezTo>
                  <a:pt x="4221558" y="5782651"/>
                  <a:pt x="4219728" y="5790057"/>
                  <a:pt x="4222394" y="5803443"/>
                </a:cubicBezTo>
                <a:cubicBezTo>
                  <a:pt x="4219121" y="5826511"/>
                  <a:pt x="4193576" y="5820653"/>
                  <a:pt x="4204974" y="5846279"/>
                </a:cubicBezTo>
                <a:cubicBezTo>
                  <a:pt x="4191825" y="5839931"/>
                  <a:pt x="4191753" y="5888934"/>
                  <a:pt x="4179217" y="5876046"/>
                </a:cubicBezTo>
                <a:cubicBezTo>
                  <a:pt x="4163863" y="5888983"/>
                  <a:pt x="4183376" y="5899672"/>
                  <a:pt x="4169698" y="5912761"/>
                </a:cubicBezTo>
                <a:cubicBezTo>
                  <a:pt x="4164113" y="5929085"/>
                  <a:pt x="4186281" y="5905514"/>
                  <a:pt x="4183963" y="5924201"/>
                </a:cubicBezTo>
                <a:lnTo>
                  <a:pt x="4143073" y="6020347"/>
                </a:lnTo>
                <a:cubicBezTo>
                  <a:pt x="4148635" y="6035084"/>
                  <a:pt x="4142583" y="6045204"/>
                  <a:pt x="4132699" y="6054447"/>
                </a:cubicBezTo>
                <a:cubicBezTo>
                  <a:pt x="4128762" y="6085993"/>
                  <a:pt x="4111337" y="6112491"/>
                  <a:pt x="4099744" y="6146773"/>
                </a:cubicBezTo>
                <a:cubicBezTo>
                  <a:pt x="4101611" y="6186210"/>
                  <a:pt x="4075513" y="6201974"/>
                  <a:pt x="4063216" y="6238624"/>
                </a:cubicBezTo>
                <a:cubicBezTo>
                  <a:pt x="4076714" y="6279119"/>
                  <a:pt x="4027194" y="6257865"/>
                  <a:pt x="4021696" y="6289517"/>
                </a:cubicBezTo>
                <a:cubicBezTo>
                  <a:pt x="4030060" y="6343907"/>
                  <a:pt x="4004638" y="6285373"/>
                  <a:pt x="3993817" y="6365399"/>
                </a:cubicBezTo>
                <a:cubicBezTo>
                  <a:pt x="3996125" y="6370415"/>
                  <a:pt x="3990553" y="6379380"/>
                  <a:pt x="3986236" y="6377584"/>
                </a:cubicBezTo>
                <a:cubicBezTo>
                  <a:pt x="3984044" y="6395147"/>
                  <a:pt x="3911719" y="6484083"/>
                  <a:pt x="3911599" y="6509659"/>
                </a:cubicBezTo>
                <a:cubicBezTo>
                  <a:pt x="3888028" y="6555694"/>
                  <a:pt x="3870378" y="6548451"/>
                  <a:pt x="3858869" y="6582751"/>
                </a:cubicBezTo>
                <a:cubicBezTo>
                  <a:pt x="3834576" y="6620569"/>
                  <a:pt x="3820634" y="6692927"/>
                  <a:pt x="3770950" y="6757987"/>
                </a:cubicBezTo>
                <a:lnTo>
                  <a:pt x="3749766" y="6858000"/>
                </a:lnTo>
                <a:lnTo>
                  <a:pt x="12348" y="6858000"/>
                </a:lnTo>
                <a:lnTo>
                  <a:pt x="0" y="67256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3A61D-A63F-4E91-9FF3-846058E44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96469"/>
            <a:ext cx="4957667" cy="5319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Milline on olukord?</a:t>
            </a:r>
          </a:p>
          <a:p>
            <a:pPr marL="0" indent="0">
              <a:buNone/>
            </a:pPr>
            <a:endParaRPr lang="et-EE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t-E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Miks?</a:t>
            </a:r>
          </a:p>
          <a:p>
            <a:pPr marL="0" indent="0">
              <a:buNone/>
            </a:pPr>
            <a:endParaRPr lang="et-EE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t-E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Mis on tulevik?</a:t>
            </a:r>
          </a:p>
          <a:p>
            <a:endParaRPr lang="et-EE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t-EE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3A36C-8173-4CE4-A44E-A29605EC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682" y="5037920"/>
            <a:ext cx="1820080" cy="18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2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800A-2F39-4922-B184-4642B5AF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Kuidas mõõdame sündimust?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5F4BD-17B3-4BFF-BD4D-65D575545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0ECBD87-DAF9-41C4-A5C7-9CAAACC1B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595670"/>
              </p:ext>
            </p:extLst>
          </p:nvPr>
        </p:nvGraphicFramePr>
        <p:xfrm>
          <a:off x="990600" y="19780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72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79DD15-FB49-4792-8E45-B537B0C589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8161"/>
              </p:ext>
            </p:extLst>
          </p:nvPr>
        </p:nvGraphicFramePr>
        <p:xfrm>
          <a:off x="236669" y="645459"/>
          <a:ext cx="11499924" cy="5981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3EFF9F-FDB5-4FB7-A09A-C614E520DAF4}"/>
              </a:ext>
            </a:extLst>
          </p:cNvPr>
          <p:cNvSpPr txBox="1"/>
          <p:nvPr/>
        </p:nvSpPr>
        <p:spPr>
          <a:xfrm>
            <a:off x="9660367" y="46623"/>
            <a:ext cx="243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Andmed: Statistikaamet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986737-1504-4B16-B4DE-15D858173DD0}"/>
              </a:ext>
            </a:extLst>
          </p:cNvPr>
          <p:cNvSpPr/>
          <p:nvPr/>
        </p:nvSpPr>
        <p:spPr>
          <a:xfrm>
            <a:off x="10531736" y="2786231"/>
            <a:ext cx="1423595" cy="3689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2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39174B-A338-4BB9-A122-E6A76255F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31605"/>
              </p:ext>
            </p:extLst>
          </p:nvPr>
        </p:nvGraphicFramePr>
        <p:xfrm>
          <a:off x="419547" y="537882"/>
          <a:ext cx="11435379" cy="604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3A0DAB-DAAC-4072-B21F-84423B3878DB}"/>
              </a:ext>
            </a:extLst>
          </p:cNvPr>
          <p:cNvSpPr txBox="1"/>
          <p:nvPr/>
        </p:nvSpPr>
        <p:spPr>
          <a:xfrm>
            <a:off x="9660367" y="46623"/>
            <a:ext cx="243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Andmed: Statistikaamet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F19BF-A42F-40E6-8C6D-21A5691EA324}"/>
              </a:ext>
            </a:extLst>
          </p:cNvPr>
          <p:cNvSpPr txBox="1"/>
          <p:nvPr/>
        </p:nvSpPr>
        <p:spPr>
          <a:xfrm>
            <a:off x="1463897" y="2796450"/>
            <a:ext cx="2847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Lapsi ühe naise kohta</a:t>
            </a:r>
            <a:endParaRPr lang="en-GB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E6C246-A4D8-43C3-A4D3-F7D0DC3F8140}"/>
              </a:ext>
            </a:extLst>
          </p:cNvPr>
          <p:cNvCxnSpPr/>
          <p:nvPr/>
        </p:nvCxnSpPr>
        <p:spPr>
          <a:xfrm>
            <a:off x="901148" y="1749288"/>
            <a:ext cx="10953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727EC91-4A69-42C4-9D0D-53612F4F1535}"/>
              </a:ext>
            </a:extLst>
          </p:cNvPr>
          <p:cNvSpPr/>
          <p:nvPr/>
        </p:nvSpPr>
        <p:spPr>
          <a:xfrm>
            <a:off x="10431331" y="1413178"/>
            <a:ext cx="1423595" cy="3689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49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8A22A-FF96-4A89-98EE-1CDE5DB51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098" y="0"/>
            <a:ext cx="7502925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2D1382-9228-4554-BE14-2C9E5BBD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TFR 2023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DC497E-6FDE-4D01-A495-42DDD89E1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Eesti 1,31</a:t>
            </a:r>
          </a:p>
          <a:p>
            <a:r>
              <a:rPr lang="et-EE" dirty="0"/>
              <a:t>Malta 1,01</a:t>
            </a:r>
          </a:p>
          <a:p>
            <a:endParaRPr lang="et-EE" dirty="0"/>
          </a:p>
          <a:p>
            <a:pPr marL="0" indent="0">
              <a:buNone/>
            </a:pPr>
            <a:r>
              <a:rPr lang="et-EE" dirty="0"/>
              <a:t>Kõrgeimad</a:t>
            </a:r>
          </a:p>
          <a:p>
            <a:r>
              <a:rPr lang="et-EE" dirty="0"/>
              <a:t>Bulgaaria 1,81</a:t>
            </a:r>
          </a:p>
          <a:p>
            <a:r>
              <a:rPr lang="et-EE" dirty="0"/>
              <a:t>Prantsusmaa 1,66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30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C0F3-7C23-4E26-B966-651F7D49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15" y="98345"/>
            <a:ext cx="10515600" cy="1325563"/>
          </a:xfrm>
        </p:spPr>
        <p:txBody>
          <a:bodyPr/>
          <a:lstStyle/>
          <a:p>
            <a:r>
              <a:rPr lang="et-EE" dirty="0"/>
              <a:t>Eesti naised laste arvu järgi</a:t>
            </a:r>
            <a:endParaRPr lang="en-GB" dirty="0"/>
          </a:p>
        </p:txBody>
      </p:sp>
      <p:pic>
        <p:nvPicPr>
          <p:cNvPr id="2050" name="Picture 2" descr="Picture 1858515917, Picture">
            <a:extLst>
              <a:ext uri="{FF2B5EF4-FFF2-40B4-BE49-F238E27FC236}">
                <a16:creationId xmlns:a16="http://schemas.microsoft.com/office/drawing/2014/main" id="{831290B6-B8FE-4C5F-8397-4E01820C6F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0" y="1237129"/>
            <a:ext cx="11564470" cy="56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F925C2-8421-43B3-9AD8-D75DE43E1D11}"/>
              </a:ext>
            </a:extLst>
          </p:cNvPr>
          <p:cNvSpPr txBox="1"/>
          <p:nvPr/>
        </p:nvSpPr>
        <p:spPr>
          <a:xfrm>
            <a:off x="10583483" y="6488668"/>
            <a:ext cx="160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Puur et </a:t>
            </a:r>
            <a:r>
              <a:rPr lang="et-EE" dirty="0" err="1"/>
              <a:t>al</a:t>
            </a:r>
            <a:r>
              <a:rPr lang="et-EE" dirty="0"/>
              <a:t>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78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849A-D1A1-4519-A586-F8F7B7FA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Miks sündimus muutub?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06359D-9383-4804-BA58-71D3BDCF4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0242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58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FA15-CEBA-4C8B-81D9-E319E19E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2021 loenduse andmed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F78B9-FDC1-47DC-9C13-975E3412B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F8986B-9999-4F96-A1FE-6AE5733A1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1681" y="152399"/>
            <a:ext cx="16686147" cy="83461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FF0E18-F19B-4ABC-BC8E-06048C5AEEE4}"/>
              </a:ext>
            </a:extLst>
          </p:cNvPr>
          <p:cNvSpPr txBox="1"/>
          <p:nvPr/>
        </p:nvSpPr>
        <p:spPr>
          <a:xfrm>
            <a:off x="-154237" y="5807631"/>
            <a:ext cx="4849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https://www.stat.ee/rahvastikupyramiid/?lang=et</a:t>
            </a:r>
            <a:endParaRPr lang="et-E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346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315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Eesti sündimus 2025  trendid ja põhjused</vt:lpstr>
      <vt:lpstr>PowerPoint Presentation</vt:lpstr>
      <vt:lpstr>Kuidas mõõdame sündimust?</vt:lpstr>
      <vt:lpstr>PowerPoint Presentation</vt:lpstr>
      <vt:lpstr>PowerPoint Presentation</vt:lpstr>
      <vt:lpstr>TFR 2023</vt:lpstr>
      <vt:lpstr>Eesti naised laste arvu järgi</vt:lpstr>
      <vt:lpstr>Miks sündimus muutub?</vt:lpstr>
      <vt:lpstr>2021 loenduse andmed</vt:lpstr>
      <vt:lpstr>Soovid ei ole probleem, aga probleem on vahe soovide ja tegelikkuse vahel</vt:lpstr>
      <vt:lpstr>Sünde vähendavad kindlusetus ja vajadused</vt:lpstr>
      <vt:lpstr>Emaduslõiv</vt:lpstr>
      <vt:lpstr>Kas vanus (esimese) lapse sünnil on tähtis?</vt:lpstr>
      <vt:lpstr>Esimese lapse saamise vanus ja kumulatiivne laste arv, Eesti naiste sünnipõlvkonnad 1960–2000.  Allikas: Puur et al Rahvastikuregistrist 01.01.2024. TLÜ EDK arvutused. </vt:lpstr>
      <vt:lpstr>Mida RIIK teha saab?</vt:lpstr>
      <vt:lpstr>Riik tegeleb perepoliitikaga. Perepoliitika kulu 2023</vt:lpstr>
      <vt:lpstr>Kokkuvõte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 lastest on kasu</dc:title>
  <dc:creator>Mare Ainsaar</dc:creator>
  <cp:lastModifiedBy>Mare Ainsaar</cp:lastModifiedBy>
  <cp:revision>77</cp:revision>
  <dcterms:created xsi:type="dcterms:W3CDTF">2025-03-10T14:49:16Z</dcterms:created>
  <dcterms:modified xsi:type="dcterms:W3CDTF">2025-11-11T13:37:35Z</dcterms:modified>
</cp:coreProperties>
</file>