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3" r:id="rId5"/>
    <p:sldId id="261" r:id="rId6"/>
    <p:sldId id="264" r:id="rId7"/>
    <p:sldId id="257" r:id="rId8"/>
    <p:sldId id="266" r:id="rId9"/>
    <p:sldId id="259" r:id="rId10"/>
    <p:sldId id="267" r:id="rId11"/>
    <p:sldId id="268" r:id="rId12"/>
    <p:sldId id="270" r:id="rId13"/>
    <p:sldId id="260" r:id="rId14"/>
    <p:sldId id="269" r:id="rId15"/>
    <p:sldId id="271" r:id="rId16"/>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BF0-51EC-E9EC-1E34-2B9267ED45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t-EE"/>
          </a:p>
        </p:txBody>
      </p:sp>
      <p:sp>
        <p:nvSpPr>
          <p:cNvPr id="3" name="Subtitle 2">
            <a:extLst>
              <a:ext uri="{FF2B5EF4-FFF2-40B4-BE49-F238E27FC236}">
                <a16:creationId xmlns:a16="http://schemas.microsoft.com/office/drawing/2014/main" id="{4F18CEAD-080E-BF46-7773-31C9294B7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t-EE"/>
          </a:p>
        </p:txBody>
      </p:sp>
      <p:sp>
        <p:nvSpPr>
          <p:cNvPr id="4" name="Date Placeholder 3">
            <a:extLst>
              <a:ext uri="{FF2B5EF4-FFF2-40B4-BE49-F238E27FC236}">
                <a16:creationId xmlns:a16="http://schemas.microsoft.com/office/drawing/2014/main" id="{615469D2-B912-30AA-0065-347B08D9879E}"/>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2F288C4D-47EB-2440-0613-783B2FF2E5D3}"/>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1D617CF-6EFD-C784-4752-8FDA08251BF2}"/>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11292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51CD-4690-A91C-0A58-D67E074D6F0D}"/>
              </a:ext>
            </a:extLst>
          </p:cNvPr>
          <p:cNvSpPr>
            <a:spLocks noGrp="1"/>
          </p:cNvSpPr>
          <p:nvPr>
            <p:ph type="title"/>
          </p:nvPr>
        </p:nvSpPr>
        <p:spPr/>
        <p:txBody>
          <a:bodyPr/>
          <a:lstStyle/>
          <a:p>
            <a:r>
              <a:rPr lang="en-GB"/>
              <a:t>Click to edit Master title style</a:t>
            </a:r>
            <a:endParaRPr lang="et-EE"/>
          </a:p>
        </p:txBody>
      </p:sp>
      <p:sp>
        <p:nvSpPr>
          <p:cNvPr id="3" name="Vertical Text Placeholder 2">
            <a:extLst>
              <a:ext uri="{FF2B5EF4-FFF2-40B4-BE49-F238E27FC236}">
                <a16:creationId xmlns:a16="http://schemas.microsoft.com/office/drawing/2014/main" id="{18816EFF-5F60-E672-4820-4F9177E91E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577EAD54-EBD8-9DDE-4E3C-4F04FBB5F11E}"/>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0D202CD3-83A0-6EC8-E4EC-FD6A8645F46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A874829-4B93-45F5-4A67-3E91902E7611}"/>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39737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78BB6-5388-BD70-894C-222CD252D8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t-EE"/>
          </a:p>
        </p:txBody>
      </p:sp>
      <p:sp>
        <p:nvSpPr>
          <p:cNvPr id="3" name="Vertical Text Placeholder 2">
            <a:extLst>
              <a:ext uri="{FF2B5EF4-FFF2-40B4-BE49-F238E27FC236}">
                <a16:creationId xmlns:a16="http://schemas.microsoft.com/office/drawing/2014/main" id="{76278842-8972-3770-7F84-081577B0F3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A757AC8C-2E53-7261-3428-0FDD4FA3469D}"/>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D71DEB2D-3FFF-9085-370D-455B7FED796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9AFFA2D-DD13-E551-00A8-790105DE1797}"/>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1317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1C41-BC34-ED1B-4670-42CF434E7ACB}"/>
              </a:ext>
            </a:extLst>
          </p:cNvPr>
          <p:cNvSpPr>
            <a:spLocks noGrp="1"/>
          </p:cNvSpPr>
          <p:nvPr>
            <p:ph type="title"/>
          </p:nvPr>
        </p:nvSpPr>
        <p:spPr/>
        <p:txBody>
          <a:bodyPr/>
          <a:lstStyle/>
          <a:p>
            <a:r>
              <a:rPr lang="en-GB"/>
              <a:t>Click to edit Master title style</a:t>
            </a:r>
            <a:endParaRPr lang="et-EE"/>
          </a:p>
        </p:txBody>
      </p:sp>
      <p:sp>
        <p:nvSpPr>
          <p:cNvPr id="3" name="Content Placeholder 2">
            <a:extLst>
              <a:ext uri="{FF2B5EF4-FFF2-40B4-BE49-F238E27FC236}">
                <a16:creationId xmlns:a16="http://schemas.microsoft.com/office/drawing/2014/main" id="{E1CFBE97-F0FA-B1DB-8C1F-F4B3CCB6A9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715D9581-C998-8FDA-35D9-8A8FA7AB9F05}"/>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078BC6B9-A0E8-79D2-9CF5-7C965BC45B0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8C10B45-3BE6-A66E-5D2A-A0DC1BEBB737}"/>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273662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E9CF-BA20-36BE-5C44-AF60152377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t-EE"/>
          </a:p>
        </p:txBody>
      </p:sp>
      <p:sp>
        <p:nvSpPr>
          <p:cNvPr id="3" name="Text Placeholder 2">
            <a:extLst>
              <a:ext uri="{FF2B5EF4-FFF2-40B4-BE49-F238E27FC236}">
                <a16:creationId xmlns:a16="http://schemas.microsoft.com/office/drawing/2014/main" id="{EB6C4782-A0BF-3525-F207-C65313F640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4A836B-4308-7F13-3DDE-C4A1C5A71EEB}"/>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46589B33-40F6-BC22-7BCD-C189861BEB6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89B44D1-FD1A-52B7-5D1C-B3894C8A5E64}"/>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267045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A4A6-D726-6884-132B-940412D2960C}"/>
              </a:ext>
            </a:extLst>
          </p:cNvPr>
          <p:cNvSpPr>
            <a:spLocks noGrp="1"/>
          </p:cNvSpPr>
          <p:nvPr>
            <p:ph type="title"/>
          </p:nvPr>
        </p:nvSpPr>
        <p:spPr/>
        <p:txBody>
          <a:bodyPr/>
          <a:lstStyle/>
          <a:p>
            <a:r>
              <a:rPr lang="en-GB"/>
              <a:t>Click to edit Master title style</a:t>
            </a:r>
            <a:endParaRPr lang="et-EE"/>
          </a:p>
        </p:txBody>
      </p:sp>
      <p:sp>
        <p:nvSpPr>
          <p:cNvPr id="3" name="Content Placeholder 2">
            <a:extLst>
              <a:ext uri="{FF2B5EF4-FFF2-40B4-BE49-F238E27FC236}">
                <a16:creationId xmlns:a16="http://schemas.microsoft.com/office/drawing/2014/main" id="{CECAEB02-BDE2-AC14-B7B2-D8E38D23D1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Content Placeholder 3">
            <a:extLst>
              <a:ext uri="{FF2B5EF4-FFF2-40B4-BE49-F238E27FC236}">
                <a16:creationId xmlns:a16="http://schemas.microsoft.com/office/drawing/2014/main" id="{8662BE2B-CE5E-BD14-E340-08C5B233F6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5" name="Date Placeholder 4">
            <a:extLst>
              <a:ext uri="{FF2B5EF4-FFF2-40B4-BE49-F238E27FC236}">
                <a16:creationId xmlns:a16="http://schemas.microsoft.com/office/drawing/2014/main" id="{BB872682-91FD-1997-7A88-0B2B164F6BD8}"/>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6" name="Footer Placeholder 5">
            <a:extLst>
              <a:ext uri="{FF2B5EF4-FFF2-40B4-BE49-F238E27FC236}">
                <a16:creationId xmlns:a16="http://schemas.microsoft.com/office/drawing/2014/main" id="{72A378A2-F1BE-5DC2-358D-0F10CDA2F2BC}"/>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EF491F9-B68D-BA03-FA56-38A16B6B6899}"/>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91791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908F-AF1C-74E4-420B-18B47ADBF451}"/>
              </a:ext>
            </a:extLst>
          </p:cNvPr>
          <p:cNvSpPr>
            <a:spLocks noGrp="1"/>
          </p:cNvSpPr>
          <p:nvPr>
            <p:ph type="title"/>
          </p:nvPr>
        </p:nvSpPr>
        <p:spPr>
          <a:xfrm>
            <a:off x="839788" y="365125"/>
            <a:ext cx="10515600" cy="1325563"/>
          </a:xfrm>
        </p:spPr>
        <p:txBody>
          <a:bodyPr/>
          <a:lstStyle/>
          <a:p>
            <a:r>
              <a:rPr lang="en-GB"/>
              <a:t>Click to edit Master title style</a:t>
            </a:r>
            <a:endParaRPr lang="et-EE"/>
          </a:p>
        </p:txBody>
      </p:sp>
      <p:sp>
        <p:nvSpPr>
          <p:cNvPr id="3" name="Text Placeholder 2">
            <a:extLst>
              <a:ext uri="{FF2B5EF4-FFF2-40B4-BE49-F238E27FC236}">
                <a16:creationId xmlns:a16="http://schemas.microsoft.com/office/drawing/2014/main" id="{B073AA3B-787D-3EDF-C972-F9189999F8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A926D6-04A9-243A-9029-E41A11F859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5" name="Text Placeholder 4">
            <a:extLst>
              <a:ext uri="{FF2B5EF4-FFF2-40B4-BE49-F238E27FC236}">
                <a16:creationId xmlns:a16="http://schemas.microsoft.com/office/drawing/2014/main" id="{02EE9964-E949-8394-B011-359ABFDB9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D226CE-CE9D-6B35-4456-2306C4BDB0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7" name="Date Placeholder 6">
            <a:extLst>
              <a:ext uri="{FF2B5EF4-FFF2-40B4-BE49-F238E27FC236}">
                <a16:creationId xmlns:a16="http://schemas.microsoft.com/office/drawing/2014/main" id="{3F21E5F1-C1D0-0BAA-A463-9FB7EF903D1A}"/>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8" name="Footer Placeholder 7">
            <a:extLst>
              <a:ext uri="{FF2B5EF4-FFF2-40B4-BE49-F238E27FC236}">
                <a16:creationId xmlns:a16="http://schemas.microsoft.com/office/drawing/2014/main" id="{4D670348-C20B-F77F-A2C1-99F861FC1CFC}"/>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163E4FEB-9964-511F-0A58-362355289584}"/>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341697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BB41-0ADB-D582-F684-924CBB6F6389}"/>
              </a:ext>
            </a:extLst>
          </p:cNvPr>
          <p:cNvSpPr>
            <a:spLocks noGrp="1"/>
          </p:cNvSpPr>
          <p:nvPr>
            <p:ph type="title"/>
          </p:nvPr>
        </p:nvSpPr>
        <p:spPr/>
        <p:txBody>
          <a:bodyPr/>
          <a:lstStyle/>
          <a:p>
            <a:r>
              <a:rPr lang="en-GB"/>
              <a:t>Click to edit Master title style</a:t>
            </a:r>
            <a:endParaRPr lang="et-EE"/>
          </a:p>
        </p:txBody>
      </p:sp>
      <p:sp>
        <p:nvSpPr>
          <p:cNvPr id="3" name="Date Placeholder 2">
            <a:extLst>
              <a:ext uri="{FF2B5EF4-FFF2-40B4-BE49-F238E27FC236}">
                <a16:creationId xmlns:a16="http://schemas.microsoft.com/office/drawing/2014/main" id="{A5F192AC-323A-77FB-96CE-282341D0479C}"/>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4" name="Footer Placeholder 3">
            <a:extLst>
              <a:ext uri="{FF2B5EF4-FFF2-40B4-BE49-F238E27FC236}">
                <a16:creationId xmlns:a16="http://schemas.microsoft.com/office/drawing/2014/main" id="{A8DEB74E-00CC-2EE2-309D-EBCEC1E4C234}"/>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9A6DBED2-12A4-A53C-28DA-97F4FCF76D8C}"/>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32193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B0FC4-0F39-939E-6B6F-7B2039178623}"/>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3" name="Footer Placeholder 2">
            <a:extLst>
              <a:ext uri="{FF2B5EF4-FFF2-40B4-BE49-F238E27FC236}">
                <a16:creationId xmlns:a16="http://schemas.microsoft.com/office/drawing/2014/main" id="{A375F2F0-1635-C7E0-6B0A-C5CD7904DC47}"/>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D7E5C174-E7AA-1455-CF41-8E435A41F78F}"/>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339313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AAEB-83A1-9138-94F9-7D13241D50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t-EE"/>
          </a:p>
        </p:txBody>
      </p:sp>
      <p:sp>
        <p:nvSpPr>
          <p:cNvPr id="3" name="Content Placeholder 2">
            <a:extLst>
              <a:ext uri="{FF2B5EF4-FFF2-40B4-BE49-F238E27FC236}">
                <a16:creationId xmlns:a16="http://schemas.microsoft.com/office/drawing/2014/main" id="{CB545180-064E-1CA1-3746-9D0AE034C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Text Placeholder 3">
            <a:extLst>
              <a:ext uri="{FF2B5EF4-FFF2-40B4-BE49-F238E27FC236}">
                <a16:creationId xmlns:a16="http://schemas.microsoft.com/office/drawing/2014/main" id="{F87E48E5-37A7-F957-68B7-63DBC47C9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AC3455-9067-4780-9BA4-2E93025E92EE}"/>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6" name="Footer Placeholder 5">
            <a:extLst>
              <a:ext uri="{FF2B5EF4-FFF2-40B4-BE49-F238E27FC236}">
                <a16:creationId xmlns:a16="http://schemas.microsoft.com/office/drawing/2014/main" id="{E530B400-73E7-54F0-BB3D-B9780E4C5D82}"/>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69B9254B-BD53-A670-3692-702A4D9A6BA0}"/>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108987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8F24-6DEA-A926-8BDD-4117642341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t-EE"/>
          </a:p>
        </p:txBody>
      </p:sp>
      <p:sp>
        <p:nvSpPr>
          <p:cNvPr id="3" name="Picture Placeholder 2">
            <a:extLst>
              <a:ext uri="{FF2B5EF4-FFF2-40B4-BE49-F238E27FC236}">
                <a16:creationId xmlns:a16="http://schemas.microsoft.com/office/drawing/2014/main" id="{8E875082-0DBC-BB52-C415-58DB9D0AE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81494590-FFDC-63DC-4D28-458E0293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94C0CE-1D11-5815-947F-5AB751702BFC}"/>
              </a:ext>
            </a:extLst>
          </p:cNvPr>
          <p:cNvSpPr>
            <a:spLocks noGrp="1"/>
          </p:cNvSpPr>
          <p:nvPr>
            <p:ph type="dt" sz="half" idx="10"/>
          </p:nvPr>
        </p:nvSpPr>
        <p:spPr/>
        <p:txBody>
          <a:bodyPr/>
          <a:lstStyle/>
          <a:p>
            <a:fld id="{1BDCC22C-34B2-4A81-AB10-7ACBFC5E056A}" type="datetimeFigureOut">
              <a:rPr lang="et-EE" smtClean="0"/>
              <a:t>24.09.2025</a:t>
            </a:fld>
            <a:endParaRPr lang="et-EE"/>
          </a:p>
        </p:txBody>
      </p:sp>
      <p:sp>
        <p:nvSpPr>
          <p:cNvPr id="6" name="Footer Placeholder 5">
            <a:extLst>
              <a:ext uri="{FF2B5EF4-FFF2-40B4-BE49-F238E27FC236}">
                <a16:creationId xmlns:a16="http://schemas.microsoft.com/office/drawing/2014/main" id="{1CF924C2-8FFF-0903-925C-8F3B4B4AB04A}"/>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7BB96858-63EA-7C42-6D05-019891C45270}"/>
              </a:ext>
            </a:extLst>
          </p:cNvPr>
          <p:cNvSpPr>
            <a:spLocks noGrp="1"/>
          </p:cNvSpPr>
          <p:nvPr>
            <p:ph type="sldNum" sz="quarter" idx="12"/>
          </p:nvPr>
        </p:nvSpPr>
        <p:spPr/>
        <p:txBody>
          <a:bodyPr/>
          <a:lstStyle/>
          <a:p>
            <a:fld id="{58EDB593-2F9E-4B28-9CBC-870335AD069F}" type="slidenum">
              <a:rPr lang="et-EE" smtClean="0"/>
              <a:t>‹#›</a:t>
            </a:fld>
            <a:endParaRPr lang="et-EE"/>
          </a:p>
        </p:txBody>
      </p:sp>
    </p:spTree>
    <p:extLst>
      <p:ext uri="{BB962C8B-B14F-4D97-AF65-F5344CB8AC3E}">
        <p14:creationId xmlns:p14="http://schemas.microsoft.com/office/powerpoint/2010/main" val="1778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1E1CE-220B-6789-EF05-EBF4801BE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t-EE"/>
          </a:p>
        </p:txBody>
      </p:sp>
      <p:sp>
        <p:nvSpPr>
          <p:cNvPr id="3" name="Text Placeholder 2">
            <a:extLst>
              <a:ext uri="{FF2B5EF4-FFF2-40B4-BE49-F238E27FC236}">
                <a16:creationId xmlns:a16="http://schemas.microsoft.com/office/drawing/2014/main" id="{6F7E54F6-752A-68FE-4F11-A42BBB673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88C91BE7-C572-29F0-9BF1-1B3CE0C0D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DCC22C-34B2-4A81-AB10-7ACBFC5E056A}" type="datetimeFigureOut">
              <a:rPr lang="et-EE" smtClean="0"/>
              <a:t>24.09.2025</a:t>
            </a:fld>
            <a:endParaRPr lang="et-EE"/>
          </a:p>
        </p:txBody>
      </p:sp>
      <p:sp>
        <p:nvSpPr>
          <p:cNvPr id="5" name="Footer Placeholder 4">
            <a:extLst>
              <a:ext uri="{FF2B5EF4-FFF2-40B4-BE49-F238E27FC236}">
                <a16:creationId xmlns:a16="http://schemas.microsoft.com/office/drawing/2014/main" id="{9C730A92-63EA-256A-FD44-8201E02D5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t-EE"/>
          </a:p>
        </p:txBody>
      </p:sp>
      <p:sp>
        <p:nvSpPr>
          <p:cNvPr id="6" name="Slide Number Placeholder 5">
            <a:extLst>
              <a:ext uri="{FF2B5EF4-FFF2-40B4-BE49-F238E27FC236}">
                <a16:creationId xmlns:a16="http://schemas.microsoft.com/office/drawing/2014/main" id="{E185D536-737E-F3D1-63C0-C9EB041D2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EDB593-2F9E-4B28-9CBC-870335AD069F}" type="slidenum">
              <a:rPr lang="et-EE" smtClean="0"/>
              <a:t>‹#›</a:t>
            </a:fld>
            <a:endParaRPr lang="et-EE"/>
          </a:p>
        </p:txBody>
      </p:sp>
    </p:spTree>
    <p:extLst>
      <p:ext uri="{BB962C8B-B14F-4D97-AF65-F5344CB8AC3E}">
        <p14:creationId xmlns:p14="http://schemas.microsoft.com/office/powerpoint/2010/main" val="68096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0482-2E81-CAB8-2A82-9449E4A93EF7}"/>
              </a:ext>
            </a:extLst>
          </p:cNvPr>
          <p:cNvSpPr>
            <a:spLocks noGrp="1"/>
          </p:cNvSpPr>
          <p:nvPr>
            <p:ph type="ctrTitle"/>
          </p:nvPr>
        </p:nvSpPr>
        <p:spPr/>
        <p:txBody>
          <a:bodyPr>
            <a:normAutofit fontScale="90000"/>
          </a:bodyPr>
          <a:lstStyle/>
          <a:p>
            <a:r>
              <a:rPr lang="et-EE" dirty="0"/>
              <a:t>Hinnatõusu mõju majanduse konkurentsivõimele ja inimeste toimetulekule. Mida teha?</a:t>
            </a:r>
          </a:p>
        </p:txBody>
      </p:sp>
      <p:sp>
        <p:nvSpPr>
          <p:cNvPr id="3" name="Subtitle 2">
            <a:extLst>
              <a:ext uri="{FF2B5EF4-FFF2-40B4-BE49-F238E27FC236}">
                <a16:creationId xmlns:a16="http://schemas.microsoft.com/office/drawing/2014/main" id="{32F38CA0-49BC-9872-EC98-FAEF6880BE67}"/>
              </a:ext>
            </a:extLst>
          </p:cNvPr>
          <p:cNvSpPr>
            <a:spLocks noGrp="1"/>
          </p:cNvSpPr>
          <p:nvPr>
            <p:ph type="subTitle" idx="1"/>
          </p:nvPr>
        </p:nvSpPr>
        <p:spPr/>
        <p:txBody>
          <a:bodyPr/>
          <a:lstStyle/>
          <a:p>
            <a:endParaRPr lang="et-EE" dirty="0"/>
          </a:p>
          <a:p>
            <a:r>
              <a:rPr lang="et-EE" dirty="0"/>
              <a:t>Heido Vitsur</a:t>
            </a:r>
          </a:p>
          <a:p>
            <a:r>
              <a:rPr lang="et-EE" dirty="0"/>
              <a:t>25. 09.2025.</a:t>
            </a:r>
          </a:p>
        </p:txBody>
      </p:sp>
    </p:spTree>
    <p:extLst>
      <p:ext uri="{BB962C8B-B14F-4D97-AF65-F5344CB8AC3E}">
        <p14:creationId xmlns:p14="http://schemas.microsoft.com/office/powerpoint/2010/main" val="340125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1282-2792-AB16-88FB-49EED4CCA26F}"/>
              </a:ext>
            </a:extLst>
          </p:cNvPr>
          <p:cNvSpPr>
            <a:spLocks noGrp="1"/>
          </p:cNvSpPr>
          <p:nvPr>
            <p:ph type="title"/>
          </p:nvPr>
        </p:nvSpPr>
        <p:spPr/>
        <p:txBody>
          <a:bodyPr/>
          <a:lstStyle/>
          <a:p>
            <a:r>
              <a:rPr lang="et-EE" dirty="0"/>
              <a:t>Kuidas edasi?</a:t>
            </a:r>
          </a:p>
        </p:txBody>
      </p:sp>
      <p:sp>
        <p:nvSpPr>
          <p:cNvPr id="3" name="Text Placeholder 2">
            <a:extLst>
              <a:ext uri="{FF2B5EF4-FFF2-40B4-BE49-F238E27FC236}">
                <a16:creationId xmlns:a16="http://schemas.microsoft.com/office/drawing/2014/main" id="{E7C2F02B-2CB2-4271-28FC-7081222E158A}"/>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204948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ADE4-B909-B911-5BEF-B6EBCCFF0D12}"/>
              </a:ext>
            </a:extLst>
          </p:cNvPr>
          <p:cNvSpPr>
            <a:spLocks noGrp="1"/>
          </p:cNvSpPr>
          <p:nvPr>
            <p:ph type="title"/>
          </p:nvPr>
        </p:nvSpPr>
        <p:spPr/>
        <p:txBody>
          <a:bodyPr/>
          <a:lstStyle/>
          <a:p>
            <a:r>
              <a:rPr lang="et-EE" dirty="0"/>
              <a:t>Hea alus: IMFi 14. juuli </a:t>
            </a:r>
            <a:r>
              <a:rPr lang="et-EE" dirty="0" err="1"/>
              <a:t>Country</a:t>
            </a:r>
            <a:r>
              <a:rPr lang="et-EE" dirty="0"/>
              <a:t> </a:t>
            </a:r>
            <a:r>
              <a:rPr lang="et-EE" dirty="0" err="1"/>
              <a:t>Report</a:t>
            </a:r>
            <a:r>
              <a:rPr lang="et-EE" dirty="0"/>
              <a:t> Eesti kohta</a:t>
            </a:r>
          </a:p>
        </p:txBody>
      </p:sp>
      <p:sp>
        <p:nvSpPr>
          <p:cNvPr id="3" name="Content Placeholder 2">
            <a:extLst>
              <a:ext uri="{FF2B5EF4-FFF2-40B4-BE49-F238E27FC236}">
                <a16:creationId xmlns:a16="http://schemas.microsoft.com/office/drawing/2014/main" id="{7DC8729B-A2A2-947D-6185-715DD9C549A1}"/>
              </a:ext>
            </a:extLst>
          </p:cNvPr>
          <p:cNvSpPr>
            <a:spLocks noGrp="1"/>
          </p:cNvSpPr>
          <p:nvPr>
            <p:ph idx="1"/>
          </p:nvPr>
        </p:nvSpPr>
        <p:spPr/>
        <p:txBody>
          <a:bodyPr>
            <a:normAutofit fontScale="92500" lnSpcReduction="10000"/>
          </a:bodyPr>
          <a:lstStyle/>
          <a:p>
            <a:r>
              <a:rPr lang="et-EE" dirty="0"/>
              <a:t>Eesti maksude struktuur pole piisavalt paindlik ega laiapõhjaline et reageerida kiiresti muutuvale keskkonnale;</a:t>
            </a:r>
          </a:p>
          <a:p>
            <a:r>
              <a:rPr lang="et-EE" dirty="0"/>
              <a:t>Käibemaks ei saa alati olla peamiseks eelarve tasakaalustamise vahendiks. 2023 moodustas käibemaks  </a:t>
            </a:r>
            <a:r>
              <a:rPr lang="et-EE" dirty="0" err="1"/>
              <a:t>SKTst</a:t>
            </a:r>
            <a:r>
              <a:rPr lang="et-EE" dirty="0"/>
              <a:t> Euroopa Liidus 7,8%, Eestis 9,1%;  Rahandusministeeriumi prognoosi kohaselt suureneb käibemaksu osatähtsus </a:t>
            </a:r>
            <a:r>
              <a:rPr lang="et-EE" dirty="0" err="1"/>
              <a:t>SKTs</a:t>
            </a:r>
            <a:r>
              <a:rPr lang="et-EE" dirty="0"/>
              <a:t> 2026 aastal 10,5%ni ja ületab Euroopa keskmist kolmandiku võrra.</a:t>
            </a:r>
          </a:p>
          <a:p>
            <a:r>
              <a:rPr lang="et-EE" dirty="0"/>
              <a:t>Väikese sissetulekuga inimeste toimetuleku parandamiseks soovitab IMF muuta meie tulumaksu korraldust, sealhulgas hakata elanike netosissetuleku erinevuste silumiseks kasutama astmelist tulumaksu.</a:t>
            </a:r>
          </a:p>
          <a:p>
            <a:r>
              <a:rPr lang="et-EE" dirty="0"/>
              <a:t>IMFi arvates on meie maksusüsteemis liiga vähe võimalusi majanduse arenguks soodsate tingimuste loomiseks.   </a:t>
            </a:r>
          </a:p>
        </p:txBody>
      </p:sp>
    </p:spTree>
    <p:extLst>
      <p:ext uri="{BB962C8B-B14F-4D97-AF65-F5344CB8AC3E}">
        <p14:creationId xmlns:p14="http://schemas.microsoft.com/office/powerpoint/2010/main" val="312887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BC83-812F-19D2-B6FF-4C0FBCA01574}"/>
              </a:ext>
            </a:extLst>
          </p:cNvPr>
          <p:cNvSpPr>
            <a:spLocks noGrp="1"/>
          </p:cNvSpPr>
          <p:nvPr>
            <p:ph type="title"/>
          </p:nvPr>
        </p:nvSpPr>
        <p:spPr/>
        <p:txBody>
          <a:bodyPr/>
          <a:lstStyle/>
          <a:p>
            <a:r>
              <a:rPr lang="fi-FI" dirty="0"/>
              <a:t>Näide majandusteooria ja praktika kohta.</a:t>
            </a:r>
            <a:br>
              <a:rPr lang="fi-FI" dirty="0"/>
            </a:br>
            <a:endParaRPr lang="et-EE" dirty="0"/>
          </a:p>
        </p:txBody>
      </p:sp>
      <p:sp>
        <p:nvSpPr>
          <p:cNvPr id="3" name="Content Placeholder 2">
            <a:extLst>
              <a:ext uri="{FF2B5EF4-FFF2-40B4-BE49-F238E27FC236}">
                <a16:creationId xmlns:a16="http://schemas.microsoft.com/office/drawing/2014/main" id="{A358C09F-60AC-D4A9-0B39-9F531BC49D42}"/>
              </a:ext>
            </a:extLst>
          </p:cNvPr>
          <p:cNvSpPr>
            <a:spLocks noGrp="1"/>
          </p:cNvSpPr>
          <p:nvPr>
            <p:ph idx="1"/>
          </p:nvPr>
        </p:nvSpPr>
        <p:spPr/>
        <p:txBody>
          <a:bodyPr/>
          <a:lstStyle/>
          <a:p>
            <a:pPr marL="0" indent="0">
              <a:buNone/>
            </a:pPr>
            <a:endParaRPr lang="et-EE" dirty="0"/>
          </a:p>
          <a:p>
            <a:pPr marL="0" indent="0">
              <a:buNone/>
            </a:pPr>
            <a:endParaRPr lang="et-EE" dirty="0"/>
          </a:p>
          <a:p>
            <a:pPr marL="0" indent="0">
              <a:buNone/>
            </a:pPr>
            <a:r>
              <a:rPr lang="et-EE" sz="3600" dirty="0"/>
              <a:t>Seda, mida meil räägitakse maksustamise kohta, teavad kõik. Oleme ju õppinud Läänelt. </a:t>
            </a:r>
          </a:p>
          <a:p>
            <a:pPr marL="0" indent="0">
              <a:buNone/>
            </a:pPr>
            <a:r>
              <a:rPr lang="et-EE" sz="3600" dirty="0"/>
              <a:t>Paraku on elu mistahes mudelist keerulisem ning kulgeb tihti mööda teistsugust rada. </a:t>
            </a:r>
          </a:p>
        </p:txBody>
      </p:sp>
    </p:spTree>
    <p:extLst>
      <p:ext uri="{BB962C8B-B14F-4D97-AF65-F5344CB8AC3E}">
        <p14:creationId xmlns:p14="http://schemas.microsoft.com/office/powerpoint/2010/main" val="77342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36A3DBA6-E696-111C-9297-0376B3274BF5}"/>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16841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0C32-848C-FC29-44EC-AD21ED4E0FC6}"/>
              </a:ext>
            </a:extLst>
          </p:cNvPr>
          <p:cNvSpPr>
            <a:spLocks noGrp="1"/>
          </p:cNvSpPr>
          <p:nvPr>
            <p:ph type="title"/>
          </p:nvPr>
        </p:nvSpPr>
        <p:spPr/>
        <p:txBody>
          <a:bodyPr/>
          <a:lstStyle/>
          <a:p>
            <a:r>
              <a:rPr lang="et-EE" dirty="0"/>
              <a:t>Riigieelarvest ja hinnatõusust</a:t>
            </a:r>
          </a:p>
        </p:txBody>
      </p:sp>
      <p:sp>
        <p:nvSpPr>
          <p:cNvPr id="3" name="Content Placeholder 2">
            <a:extLst>
              <a:ext uri="{FF2B5EF4-FFF2-40B4-BE49-F238E27FC236}">
                <a16:creationId xmlns:a16="http://schemas.microsoft.com/office/drawing/2014/main" id="{6A0C6EF5-66D2-352A-FE18-6B089594DD84}"/>
              </a:ext>
            </a:extLst>
          </p:cNvPr>
          <p:cNvSpPr>
            <a:spLocks noGrp="1"/>
          </p:cNvSpPr>
          <p:nvPr>
            <p:ph idx="1"/>
          </p:nvPr>
        </p:nvSpPr>
        <p:spPr/>
        <p:txBody>
          <a:bodyPr>
            <a:normAutofit fontScale="92500" lnSpcReduction="10000"/>
          </a:bodyPr>
          <a:lstStyle/>
          <a:p>
            <a:r>
              <a:rPr lang="et-EE" dirty="0"/>
              <a:t>Eestis on Euroopa keskmisest väiksem maksukoormus ja siin ei ole kulude kärpimiseks sellist ruumi nagu paljudes teistes riikides. Küll oli meil IMF arvates võimalik sama maksukoormuse piires kujundada maksupoliitikat nii, et hinnatõus  oleks jäänud väiksemaks. </a:t>
            </a:r>
          </a:p>
          <a:p>
            <a:r>
              <a:rPr lang="et-EE" dirty="0"/>
              <a:t>Kui me ei taha maksukoormust edaspidi suurendada, peame kohe  alustama selliste struktuursete reformidega, mis tagaks sotsiaalse kaitstuse  vananevas ühiskonnas.  </a:t>
            </a:r>
          </a:p>
          <a:p>
            <a:r>
              <a:rPr lang="et-EE" dirty="0"/>
              <a:t>Meie probleemiks pole niivõrd eelarve suurus vaid kulutuste otstarbekus ja raha kulutamise efektiivsus .</a:t>
            </a:r>
          </a:p>
          <a:p>
            <a:r>
              <a:rPr lang="et-EE" dirty="0"/>
              <a:t>Eelarvega seotud probleeme  pole ilma tõeliselt läbipaistva eelarveta lahendada  võimalik.</a:t>
            </a:r>
          </a:p>
        </p:txBody>
      </p:sp>
    </p:spTree>
    <p:extLst>
      <p:ext uri="{BB962C8B-B14F-4D97-AF65-F5344CB8AC3E}">
        <p14:creationId xmlns:p14="http://schemas.microsoft.com/office/powerpoint/2010/main" val="369899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6A94-F062-9BAC-7B0D-288193E1DECC}"/>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E1BC3AA6-7D9D-4B0B-E537-215E1A13F9C3}"/>
              </a:ext>
            </a:extLst>
          </p:cNvPr>
          <p:cNvSpPr>
            <a:spLocks noGrp="1"/>
          </p:cNvSpPr>
          <p:nvPr>
            <p:ph idx="1"/>
          </p:nvPr>
        </p:nvSpPr>
        <p:spPr/>
        <p:txBody>
          <a:bodyPr/>
          <a:lstStyle/>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r>
              <a:rPr lang="et-EE" dirty="0"/>
              <a:t>Mul on kahju, et ei osanud täna midagi julgustavat öelda.</a:t>
            </a:r>
          </a:p>
          <a:p>
            <a:pPr marL="0" indent="0">
              <a:buNone/>
            </a:pPr>
            <a:r>
              <a:rPr lang="et-EE" dirty="0"/>
              <a:t>Tänan mulle antud võimaluse eest!</a:t>
            </a:r>
          </a:p>
        </p:txBody>
      </p:sp>
    </p:spTree>
    <p:extLst>
      <p:ext uri="{BB962C8B-B14F-4D97-AF65-F5344CB8AC3E}">
        <p14:creationId xmlns:p14="http://schemas.microsoft.com/office/powerpoint/2010/main" val="13222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588B-D079-80BE-1C36-F41373D1E102}"/>
              </a:ext>
            </a:extLst>
          </p:cNvPr>
          <p:cNvSpPr>
            <a:spLocks noGrp="1"/>
          </p:cNvSpPr>
          <p:nvPr>
            <p:ph type="title"/>
          </p:nvPr>
        </p:nvSpPr>
        <p:spPr/>
        <p:txBody>
          <a:bodyPr>
            <a:normAutofit fontScale="90000"/>
          </a:bodyPr>
          <a:lstStyle/>
          <a:p>
            <a:r>
              <a:rPr lang="et-EE" dirty="0"/>
              <a:t>Meie tee kõige kõrgema hinnatasemega riikide hulka algas 2022 kui Eestis kallinesid hinnad 19,4%  ja Euroopa Liidus keskmiselt 9,2%</a:t>
            </a:r>
          </a:p>
        </p:txBody>
      </p:sp>
      <p:sp>
        <p:nvSpPr>
          <p:cNvPr id="3" name="Text Placeholder 2">
            <a:extLst>
              <a:ext uri="{FF2B5EF4-FFF2-40B4-BE49-F238E27FC236}">
                <a16:creationId xmlns:a16="http://schemas.microsoft.com/office/drawing/2014/main" id="{A7B42C6B-7F34-51EC-6FCC-83F5722346FD}"/>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05582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08B86DB-191B-04E6-3F41-FA176DD3E610}"/>
              </a:ext>
            </a:extLst>
          </p:cNvPr>
          <p:cNvPicPr>
            <a:picLocks noChangeAspect="1"/>
          </p:cNvPicPr>
          <p:nvPr/>
        </p:nvPicPr>
        <p:blipFill>
          <a:blip r:embed="rId2"/>
          <a:srcRect b="19"/>
          <a:stretch>
            <a:fillRect/>
          </a:stretch>
        </p:blipFill>
        <p:spPr>
          <a:xfrm>
            <a:off x="20" y="-709863"/>
            <a:ext cx="12191980" cy="7784431"/>
          </a:xfrm>
          <a:prstGeom prst="rect">
            <a:avLst/>
          </a:prstGeom>
        </p:spPr>
      </p:pic>
    </p:spTree>
    <p:extLst>
      <p:ext uri="{BB962C8B-B14F-4D97-AF65-F5344CB8AC3E}">
        <p14:creationId xmlns:p14="http://schemas.microsoft.com/office/powerpoint/2010/main" val="417928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1D46-0124-8E15-8F3B-5E8C7C42AF71}"/>
              </a:ext>
            </a:extLst>
          </p:cNvPr>
          <p:cNvSpPr>
            <a:spLocks noGrp="1"/>
          </p:cNvSpPr>
          <p:nvPr>
            <p:ph type="title"/>
          </p:nvPr>
        </p:nvSpPr>
        <p:spPr/>
        <p:txBody>
          <a:bodyPr>
            <a:normAutofit fontScale="90000"/>
          </a:bodyPr>
          <a:lstStyle/>
          <a:p>
            <a:r>
              <a:rPr lang="et-EE" dirty="0"/>
              <a:t>2023 aastal  olime hinnatasemelt Euroopas 12 kohal. Olime keskmiste hulgas nii hinnataseme kui ka oma asukoha poolest riikide kalliduse edetabelis. </a:t>
            </a:r>
          </a:p>
        </p:txBody>
      </p:sp>
      <p:sp>
        <p:nvSpPr>
          <p:cNvPr id="3" name="Text Placeholder 2">
            <a:extLst>
              <a:ext uri="{FF2B5EF4-FFF2-40B4-BE49-F238E27FC236}">
                <a16:creationId xmlns:a16="http://schemas.microsoft.com/office/drawing/2014/main" id="{5942FE4D-406F-B95D-599F-5C2FFBDDDB54}"/>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76723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FADC74E-026D-0705-F448-F18B16B5F4F7}"/>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5020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EC90-1834-511E-E06A-5DCB95B13823}"/>
              </a:ext>
            </a:extLst>
          </p:cNvPr>
          <p:cNvSpPr>
            <a:spLocks noGrp="1"/>
          </p:cNvSpPr>
          <p:nvPr>
            <p:ph type="title"/>
          </p:nvPr>
        </p:nvSpPr>
        <p:spPr/>
        <p:txBody>
          <a:bodyPr>
            <a:normAutofit fontScale="90000"/>
          </a:bodyPr>
          <a:lstStyle/>
          <a:p>
            <a:r>
              <a:rPr lang="et-EE" dirty="0"/>
              <a:t>Kuigi olime hinnataseme poolest keskmised, oli meil toit 2024 aastal Euroopa keskmisest viie protsendipunkti võrra kallim.</a:t>
            </a:r>
          </a:p>
        </p:txBody>
      </p:sp>
      <p:sp>
        <p:nvSpPr>
          <p:cNvPr id="3" name="Text Placeholder 2">
            <a:extLst>
              <a:ext uri="{FF2B5EF4-FFF2-40B4-BE49-F238E27FC236}">
                <a16:creationId xmlns:a16="http://schemas.microsoft.com/office/drawing/2014/main" id="{9CBC7CB9-C767-4C37-A9F5-771471363E9C}"/>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101730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F1D65-6D32-4C4C-2D32-B6DB867CF06D}"/>
              </a:ext>
            </a:extLst>
          </p:cNvPr>
          <p:cNvPicPr>
            <a:picLocks noChangeAspect="1"/>
          </p:cNvPicPr>
          <p:nvPr/>
        </p:nvPicPr>
        <p:blipFill>
          <a:blip r:embed="rId2"/>
          <a:stretch>
            <a:fillRect/>
          </a:stretch>
        </p:blipFill>
        <p:spPr>
          <a:xfrm>
            <a:off x="1624263" y="0"/>
            <a:ext cx="9348537" cy="6858000"/>
          </a:xfrm>
          <a:prstGeom prst="rect">
            <a:avLst/>
          </a:prstGeom>
        </p:spPr>
      </p:pic>
    </p:spTree>
    <p:extLst>
      <p:ext uri="{BB962C8B-B14F-4D97-AF65-F5344CB8AC3E}">
        <p14:creationId xmlns:p14="http://schemas.microsoft.com/office/powerpoint/2010/main" val="8391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4557-93F4-FFA0-59B1-AF5E6F4801A3}"/>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36B2AD31-1080-6D71-E09A-4BF11B7148CF}"/>
              </a:ext>
            </a:extLst>
          </p:cNvPr>
          <p:cNvSpPr>
            <a:spLocks noGrp="1"/>
          </p:cNvSpPr>
          <p:nvPr>
            <p:ph idx="1"/>
          </p:nvPr>
        </p:nvSpPr>
        <p:spPr/>
        <p:txBody>
          <a:bodyPr>
            <a:normAutofit/>
          </a:bodyPr>
          <a:lstStyle/>
          <a:p>
            <a:r>
              <a:rPr lang="et-EE" sz="3600" dirty="0"/>
              <a:t>Viimase leibkonna kulutuste uuringu kohaselt oli toit juba aastaid tagasi, see on enne viimastel aastatel aset leidnud hinnatõusu, kaheksas kuludetsiilis  suurim kuluartikkel, ulatudes kõige madalamas tuludetsiilis 30 protsendini.</a:t>
            </a:r>
          </a:p>
        </p:txBody>
      </p:sp>
    </p:spTree>
    <p:extLst>
      <p:ext uri="{BB962C8B-B14F-4D97-AF65-F5344CB8AC3E}">
        <p14:creationId xmlns:p14="http://schemas.microsoft.com/office/powerpoint/2010/main" val="81849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38DF68C-2A36-12A3-55BF-DB067BEB3AF6}"/>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236945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356</Words>
  <Application>Microsoft Office PowerPoint</Application>
  <PresentationFormat>Laiekraan</PresentationFormat>
  <Paragraphs>31</Paragraphs>
  <Slides>15</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15</vt:i4>
      </vt:variant>
    </vt:vector>
  </HeadingPairs>
  <TitlesOfParts>
    <vt:vector size="19" baseType="lpstr">
      <vt:lpstr>Aptos</vt:lpstr>
      <vt:lpstr>Aptos Display</vt:lpstr>
      <vt:lpstr>Arial</vt:lpstr>
      <vt:lpstr>Office Theme</vt:lpstr>
      <vt:lpstr>Hinnatõusu mõju majanduse konkurentsivõimele ja inimeste toimetulekule. Mida teha?</vt:lpstr>
      <vt:lpstr>Meie tee kõige kõrgema hinnatasemega riikide hulka algas 2022 kui Eestis kallinesid hinnad 19,4%  ja Euroopa Liidus keskmiselt 9,2%</vt:lpstr>
      <vt:lpstr>PowerPointi esitlus</vt:lpstr>
      <vt:lpstr>2023 aastal  olime hinnatasemelt Euroopas 12 kohal. Olime keskmiste hulgas nii hinnataseme kui ka oma asukoha poolest riikide kalliduse edetabelis. </vt:lpstr>
      <vt:lpstr>PowerPointi esitlus</vt:lpstr>
      <vt:lpstr>Kuigi olime hinnataseme poolest keskmised, oli meil toit 2024 aastal Euroopa keskmisest viie protsendipunkti võrra kallim.</vt:lpstr>
      <vt:lpstr>PowerPointi esitlus</vt:lpstr>
      <vt:lpstr>PowerPointi esitlus</vt:lpstr>
      <vt:lpstr>PowerPointi esitlus</vt:lpstr>
      <vt:lpstr>Kuidas edasi?</vt:lpstr>
      <vt:lpstr>Hea alus: IMFi 14. juuli Country Report Eesti kohta</vt:lpstr>
      <vt:lpstr>Näide majandusteooria ja praktika kohta. </vt:lpstr>
      <vt:lpstr>PowerPointi esitlus</vt:lpstr>
      <vt:lpstr>Riigieelarvest ja hinnatõusust</vt:lpstr>
      <vt:lpstr>PowerPointi esitlus</vt:lpstr>
    </vt:vector>
  </TitlesOfParts>
  <Company>LHV Pank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Heido Vitsur</dc:creator>
  <cp:lastModifiedBy>Raina Liiv</cp:lastModifiedBy>
  <cp:revision>7</cp:revision>
  <dcterms:created xsi:type="dcterms:W3CDTF">2025-09-23T06:47:43Z</dcterms:created>
  <dcterms:modified xsi:type="dcterms:W3CDTF">2025-09-24T10:16:08Z</dcterms:modified>
</cp:coreProperties>
</file>