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98" r:id="rId1"/>
    <p:sldMasterId id="2147484011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6" r:id="rId4"/>
    <p:sldId id="268" r:id="rId5"/>
    <p:sldId id="279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</p:sldIdLst>
  <p:sldSz cx="12192000" cy="6858000"/>
  <p:notesSz cx="6797675" cy="9874250"/>
  <p:embeddedFontLst>
    <p:embeddedFont>
      <p:font typeface="Swift" panose="020A0703080405020504" pitchFamily="18" charset="-70"/>
      <p:bold r:id="rId19"/>
      <p:boldItalic r:id="rId20"/>
    </p:embeddedFont>
    <p:embeddedFont>
      <p:font typeface="Swift Light" panose="020A0403080405020504" pitchFamily="18" charset="-7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3C0091"/>
    <a:srgbClr val="20355C"/>
    <a:srgbClr val="8DA7D7"/>
    <a:srgbClr val="4E74B2"/>
    <a:srgbClr val="15233B"/>
    <a:srgbClr val="ADBFDB"/>
    <a:srgbClr val="BF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 snapToObjects="1">
      <p:cViewPr varScale="1">
        <p:scale>
          <a:sx n="103" d="100"/>
          <a:sy n="103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5" d="100"/>
          <a:sy n="75" d="100"/>
        </p:scale>
        <p:origin x="-2598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ADC902D7-9B54-4F31-B916-9D69DAB225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0910DDAA-6D84-4883-91B2-424158CF03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4977D0-7588-429F-B1CA-D637D3A65DA8}" type="datetimeFigureOut">
              <a:rPr lang="et-EE"/>
              <a:pPr>
                <a:defRPr/>
              </a:pPr>
              <a:t>03.04.2025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11FB9C0-4BF7-417C-A7E0-214E76427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86A3D2D-E27C-414E-B8F3-FEB6BE31E1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53721E-37E4-4501-A067-90B721D87CD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9A9E4F-C8E4-44A0-878C-F950C9A63E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725B2B-C463-4788-9E95-9498D4B608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D35F443-0E92-4D73-ACFB-EAB76F0C39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49DEC8-8483-47CA-AE4F-115D1C2E3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/>
              <a:t>Klõpsake juhtslaidi teksti laadide redigeerimiseks</a:t>
            </a:r>
          </a:p>
          <a:p>
            <a:pPr lvl="1"/>
            <a:r>
              <a:rPr lang="et-EE" noProof="0"/>
              <a:t>Teine tase</a:t>
            </a:r>
          </a:p>
          <a:p>
            <a:pPr lvl="2"/>
            <a:r>
              <a:rPr lang="et-EE" noProof="0"/>
              <a:t>Kolmas tase</a:t>
            </a:r>
          </a:p>
          <a:p>
            <a:pPr lvl="3"/>
            <a:r>
              <a:rPr lang="et-EE" noProof="0"/>
              <a:t>Neljas tase</a:t>
            </a:r>
          </a:p>
          <a:p>
            <a:pPr lvl="4"/>
            <a:r>
              <a:rPr lang="et-EE" noProof="0"/>
              <a:t>Viies tase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0036D75-8EAB-41FE-975D-503E6EE5F4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19053C7-552B-4919-B317-83048AA69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BFD6D9-321E-4174-A528-57EF8B3ED386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FD6D9-321E-4174-A528-57EF8B3ED386}" type="slidenum">
              <a:rPr lang="et-EE" altLang="et-EE" smtClean="0"/>
              <a:pPr/>
              <a:t>10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765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4DCADE-8CB3-4D36-AD63-FE5BC330CE38}"/>
              </a:ext>
            </a:extLst>
          </p:cNvPr>
          <p:cNvSpPr/>
          <p:nvPr/>
        </p:nvSpPr>
        <p:spPr>
          <a:xfrm>
            <a:off x="863603" y="620713"/>
            <a:ext cx="10513484" cy="4743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F2D39C3B-D627-4BC1-85C2-BE39022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836613"/>
            <a:ext cx="172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A4CD8-B17C-41BF-9EDC-ED65F974BE37}"/>
              </a:ext>
            </a:extLst>
          </p:cNvPr>
          <p:cNvSpPr txBox="1"/>
          <p:nvPr/>
        </p:nvSpPr>
        <p:spPr>
          <a:xfrm>
            <a:off x="740837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9863" y="1989143"/>
            <a:ext cx="9247700" cy="2133609"/>
          </a:xfrm>
          <a:effectLst/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9863" y="4232291"/>
            <a:ext cx="9247700" cy="912825"/>
          </a:xfrm>
        </p:spPr>
        <p:txBody>
          <a:bodyPr lIns="0" tIns="0" rIns="0" bIns="0"/>
          <a:lstStyle>
            <a:lvl1pPr marL="17463" indent="0" algn="l">
              <a:buFontTx/>
              <a:buNone/>
              <a:defRPr sz="1800" b="0" i="1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t-E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012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A9F520-6BB2-4755-9919-6676442A1604}"/>
              </a:ext>
            </a:extLst>
          </p:cNvPr>
          <p:cNvCxnSpPr/>
          <p:nvPr/>
        </p:nvCxnSpPr>
        <p:spPr>
          <a:xfrm rot="5400000" flipH="1" flipV="1">
            <a:off x="2579692" y="3968222"/>
            <a:ext cx="3959225" cy="4233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E9DDEF-F1EC-419A-8EE8-A65CE2CA6EB8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7" name="Picture 7" descr="fef.pdf">
            <a:extLst>
              <a:ext uri="{FF2B5EF4-FFF2-40B4-BE49-F238E27FC236}">
                <a16:creationId xmlns:a16="http://schemas.microsoft.com/office/drawing/2014/main" id="{243D30B1-0E81-4C24-B728-E98FB4EE8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0" y="620713"/>
            <a:ext cx="3407933" cy="95842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66737" y="1987551"/>
            <a:ext cx="6610351" cy="3961730"/>
          </a:xfrm>
        </p:spPr>
        <p:txBody>
          <a:bodyPr/>
          <a:lstStyle>
            <a:lvl1pPr marL="17463" indent="0">
              <a:buFontTx/>
              <a:buNone/>
              <a:defRPr sz="1800"/>
            </a:lvl1pPr>
            <a:lvl2pPr marL="539750" indent="-196850">
              <a:buFont typeface="Wingdings" charset="2"/>
              <a:buChar char="§"/>
              <a:defRPr sz="1800"/>
            </a:lvl2pPr>
            <a:lvl3pPr marL="561975" indent="0">
              <a:buFontTx/>
              <a:buNone/>
              <a:defRPr sz="1800"/>
            </a:lvl3pPr>
            <a:lvl4pPr marL="885825" indent="0">
              <a:buFontTx/>
              <a:buNone/>
              <a:defRPr sz="1800"/>
            </a:lvl4pPr>
            <a:lvl5pPr marL="1136650" indent="0">
              <a:buFontTx/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1987551"/>
            <a:ext cx="3407933" cy="396173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B59894E5-DE31-4E06-983F-5E50D2EF7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CA19CD-6870-4A44-AD4A-B2AE61C92C1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313348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854CD0-924B-458B-9E9A-3CA558479391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6" descr="fef.pdf">
            <a:extLst>
              <a:ext uri="{FF2B5EF4-FFF2-40B4-BE49-F238E27FC236}">
                <a16:creationId xmlns:a16="http://schemas.microsoft.com/office/drawing/2014/main" id="{707B91B8-B5A5-4599-9999-A61F71D2D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0" y="4800600"/>
            <a:ext cx="73152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63603" y="620713"/>
            <a:ext cx="1051348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5367338"/>
            <a:ext cx="7315200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070F2CD8-FB18-467D-A5A0-A00E6FC7E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9D367-802B-4E5D-AF4C-4B2879B853F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2288830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6F8D8-EB15-480A-B6E8-DAF3682B36C3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3009E565-F2BC-4E66-82B3-0CFA0B9B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FCF8A522-BA23-480D-9DA2-8467464F1B50}"/>
              </a:ext>
            </a:extLst>
          </p:cNvPr>
          <p:cNvGraphicFramePr>
            <a:graphicFrameLocks noGrp="1"/>
          </p:cNvGraphicFramePr>
          <p:nvPr/>
        </p:nvGraphicFramePr>
        <p:xfrm>
          <a:off x="886884" y="1849438"/>
          <a:ext cx="10488080" cy="39893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9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67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" pitchFamily="18" charset="0"/>
                        </a:rPr>
                        <a:t>Teine</a:t>
                      </a:r>
                      <a:r>
                        <a:rPr lang="en-US" sz="1400" baseline="0" dirty="0">
                          <a:latin typeface="Swift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Swift" pitchFamily="18" charset="0"/>
                        </a:rPr>
                        <a:t>pealkiri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6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10" name="Teksti kohatäide 3"/>
          <p:cNvSpPr>
            <a:spLocks noGrp="1"/>
          </p:cNvSpPr>
          <p:nvPr>
            <p:ph type="body" sz="half" idx="2"/>
          </p:nvPr>
        </p:nvSpPr>
        <p:spPr>
          <a:xfrm>
            <a:off x="886812" y="5947569"/>
            <a:ext cx="10488013" cy="2199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10E950EC-E369-44D8-9A86-0FC6E22A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349BA9-7898-422A-B2F3-CD61483FE80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344495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C12BE-EEF8-4FA6-BD72-730DB2727BCA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2DDE79D8-F64E-452C-898B-99170BE9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B176F3D0-BD19-4333-BCC3-CF5670A6F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F5E2AD-B8AB-4DF1-9455-303D49128A1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745564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9304870" y="620716"/>
            <a:ext cx="2072217" cy="5616575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63601" y="620716"/>
            <a:ext cx="8238067" cy="5616575"/>
          </a:xfrm>
        </p:spPr>
        <p:txBody>
          <a:bodyPr vert="eaVert"/>
          <a:lstStyle/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14429398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sinise taust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11F9C4-3676-449C-B776-DC3F789C4FD1}"/>
              </a:ext>
            </a:extLst>
          </p:cNvPr>
          <p:cNvSpPr/>
          <p:nvPr/>
        </p:nvSpPr>
        <p:spPr>
          <a:xfrm>
            <a:off x="863603" y="620713"/>
            <a:ext cx="10513484" cy="47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D74ED-1810-41E9-9AFC-6B9787BA0240}"/>
              </a:ext>
            </a:extLst>
          </p:cNvPr>
          <p:cNvSpPr txBox="1"/>
          <p:nvPr/>
        </p:nvSpPr>
        <p:spPr>
          <a:xfrm>
            <a:off x="740837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7" descr="fef.pdf">
            <a:extLst>
              <a:ext uri="{FF2B5EF4-FFF2-40B4-BE49-F238E27FC236}">
                <a16:creationId xmlns:a16="http://schemas.microsoft.com/office/drawing/2014/main" id="{29947EF5-4D6E-4D35-8120-DB5B8733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836618"/>
            <a:ext cx="15875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9863" y="1989143"/>
            <a:ext cx="9247700" cy="2133609"/>
          </a:xfrm>
          <a:effectLst/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9863" y="4232286"/>
            <a:ext cx="9247700" cy="803286"/>
          </a:xfrm>
        </p:spPr>
        <p:txBody>
          <a:bodyPr lIns="0" tIns="0" rIns="0" bIns="0"/>
          <a:lstStyle>
            <a:lvl1pPr marL="17463" indent="0" algn="l">
              <a:buFontTx/>
              <a:buNone/>
              <a:defRPr sz="1800" b="0" i="1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t-E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9665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sinise taustaga alternati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ef.pdf">
            <a:extLst>
              <a:ext uri="{FF2B5EF4-FFF2-40B4-BE49-F238E27FC236}">
                <a16:creationId xmlns:a16="http://schemas.microsoft.com/office/drawing/2014/main" id="{F87C3892-670A-4155-A288-F0A8E8DB1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14350"/>
            <a:ext cx="187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D213CBC3-F218-4592-9DB8-9F30926F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54013"/>
            <a:ext cx="172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749402"/>
            <a:ext cx="10513484" cy="1679598"/>
          </a:xfrm>
          <a:effectLst/>
        </p:spPr>
        <p:txBody>
          <a:bodyPr>
            <a:normAutofit/>
          </a:bodyPr>
          <a:lstStyle>
            <a:lvl1pPr algn="ctr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3601" y="3693025"/>
            <a:ext cx="10513483" cy="1439863"/>
          </a:xfrm>
        </p:spPr>
        <p:txBody>
          <a:bodyPr lIns="0" tIns="0" rIns="0" bIns="0"/>
          <a:lstStyle>
            <a:lvl1pPr marL="17463" indent="0" algn="ctr">
              <a:buFontTx/>
              <a:buNone/>
              <a:defRPr sz="1800" b="0" i="1"/>
            </a:lvl1pPr>
            <a:lvl2pPr algn="ctr">
              <a:defRPr/>
            </a:lvl2pPr>
          </a:lstStyle>
          <a:p>
            <a:pPr lvl="0"/>
            <a:r>
              <a:rPr lang="et-E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024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5BB745-7D97-4D59-B1B5-951EB7283E6F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D6D574E2-FBC3-45F4-A7EC-E7A7F2BD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46F8AA68-DB03-4F5C-B6D0-278078F23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103F4-2281-4579-9C2A-E9D78493A65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5387508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22F36-B4CC-4AA3-9BAA-721D6E900D38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F6FB87FE-2FFA-41E9-8764-AC1F408D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599" y="4406905"/>
            <a:ext cx="10513484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51348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9E23BC6B-E985-4C8A-A6B9-793784CA1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ABEA01-8784-443A-A37D-CD308E04217A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4356982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C73D88-5C80-475F-A49A-2739F38AF843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6" descr="riigikogu__m2rk_valge.pdf">
            <a:extLst>
              <a:ext uri="{FF2B5EF4-FFF2-40B4-BE49-F238E27FC236}">
                <a16:creationId xmlns:a16="http://schemas.microsoft.com/office/drawing/2014/main" id="{326D72B5-7B39-4216-AAD9-7AB6308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63600" y="1987554"/>
            <a:ext cx="5136389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2013" y="1987554"/>
            <a:ext cx="5185075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7E4040BA-4CF2-4D6D-A53B-603354E50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7B1D8D-5124-4639-9C53-EFCEDD4F4CDA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3986010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alternati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ef.pdf">
            <a:extLst>
              <a:ext uri="{FF2B5EF4-FFF2-40B4-BE49-F238E27FC236}">
                <a16:creationId xmlns:a16="http://schemas.microsoft.com/office/drawing/2014/main" id="{B14038AD-0AEE-4197-856B-6CDF6CD1C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14350"/>
            <a:ext cx="187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749402"/>
            <a:ext cx="10513484" cy="1679598"/>
          </a:xfrm>
          <a:effectLst/>
        </p:spPr>
        <p:txBody>
          <a:bodyPr>
            <a:normAutofit/>
          </a:bodyPr>
          <a:lstStyle>
            <a:lvl1pPr algn="ctr"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3601" y="3693025"/>
            <a:ext cx="10513483" cy="1439863"/>
          </a:xfrm>
        </p:spPr>
        <p:txBody>
          <a:bodyPr lIns="0" tIns="0" rIns="0" bIns="0"/>
          <a:lstStyle>
            <a:lvl1pPr marL="17463" indent="0" algn="ctr">
              <a:buFontTx/>
              <a:buNone/>
              <a:defRPr sz="1800" b="0" i="1"/>
            </a:lvl1pPr>
            <a:lvl2pPr algn="ctr">
              <a:defRPr/>
            </a:lvl2pPr>
          </a:lstStyle>
          <a:p>
            <a:pPr lvl="0"/>
            <a:r>
              <a:rPr lang="et-E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218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5F1E32-4AD8-42ED-A8B8-33C8F40855DF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8" name="Picture 6" descr="riigikogu__m2rk_valge.pdf">
            <a:extLst>
              <a:ext uri="{FF2B5EF4-FFF2-40B4-BE49-F238E27FC236}">
                <a16:creationId xmlns:a16="http://schemas.microsoft.com/office/drawing/2014/main" id="{A97AEF37-1324-426B-8427-07C4ABFF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63601" y="2012330"/>
            <a:ext cx="5036643" cy="639762"/>
          </a:xfrm>
        </p:spPr>
        <p:txBody>
          <a:bodyPr anchor="b"/>
          <a:lstStyle>
            <a:lvl1pPr marL="0" indent="0">
              <a:buNone/>
              <a:defRPr sz="1600" b="0" i="1">
                <a:latin typeface="Swift Light"/>
                <a:cs typeface="Swift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63601" y="2708924"/>
            <a:ext cx="5036643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288025" y="2012330"/>
            <a:ext cx="5089063" cy="639762"/>
          </a:xfrm>
        </p:spPr>
        <p:txBody>
          <a:bodyPr anchor="b"/>
          <a:lstStyle>
            <a:lvl1pPr marL="0" indent="0">
              <a:buNone/>
              <a:defRPr sz="16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288025" y="2708924"/>
            <a:ext cx="5089063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Number Placeholder 45">
            <a:extLst>
              <a:ext uri="{FF2B5EF4-FFF2-40B4-BE49-F238E27FC236}">
                <a16:creationId xmlns:a16="http://schemas.microsoft.com/office/drawing/2014/main" id="{5671A9B8-47A7-4C7F-A8F7-1605C18BC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921DC-1B13-4816-BA73-DBE3E132519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652062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54699-8771-42F7-BCB3-A203FE673840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8A964D52-6240-4C97-9BA2-9CCB7211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348B4789-DA93-44C8-972D-3AD22854E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197A20-AAE3-496B-889C-6DACAAF44A8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9197508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6D3F6-69CF-4CF4-9A6B-7D547AF7F337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3" name="Picture 6" descr="riigikogu__m2rk_valge.pdf">
            <a:extLst>
              <a:ext uri="{FF2B5EF4-FFF2-40B4-BE49-F238E27FC236}">
                <a16:creationId xmlns:a16="http://schemas.microsoft.com/office/drawing/2014/main" id="{CF604D66-ABA6-4311-B99B-0E1F208F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847FA3DA-4EF0-40B7-BCD6-A48864CFF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A78B1-227C-4726-AFEA-EB15288775A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6904725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3660EE-FB5D-42E6-9BF8-658A3D3149D0}"/>
              </a:ext>
            </a:extLst>
          </p:cNvPr>
          <p:cNvCxnSpPr/>
          <p:nvPr/>
        </p:nvCxnSpPr>
        <p:spPr>
          <a:xfrm rot="5400000" flipH="1" flipV="1">
            <a:off x="2579692" y="3968222"/>
            <a:ext cx="3959225" cy="4233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826799-4CD0-4C51-BD19-EBAFE925DE1F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7" name="Picture 7" descr="riigikogu__m2rk_valge.pdf">
            <a:extLst>
              <a:ext uri="{FF2B5EF4-FFF2-40B4-BE49-F238E27FC236}">
                <a16:creationId xmlns:a16="http://schemas.microsoft.com/office/drawing/2014/main" id="{1168B813-0904-4845-B796-2CC80ED0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0" y="620713"/>
            <a:ext cx="3407933" cy="95842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66737" y="1987551"/>
            <a:ext cx="6610351" cy="3961730"/>
          </a:xfrm>
        </p:spPr>
        <p:txBody>
          <a:bodyPr/>
          <a:lstStyle>
            <a:lvl1pPr marL="17463" indent="0">
              <a:buFontTx/>
              <a:buNone/>
              <a:defRPr sz="1800"/>
            </a:lvl1pPr>
            <a:lvl2pPr marL="539750" indent="-196850">
              <a:buFont typeface="Wingdings" charset="2"/>
              <a:buChar char="§"/>
              <a:defRPr sz="1800"/>
            </a:lvl2pPr>
            <a:lvl3pPr marL="561975" indent="0">
              <a:buFontTx/>
              <a:buNone/>
              <a:defRPr sz="1800"/>
            </a:lvl3pPr>
            <a:lvl4pPr marL="885825" indent="0">
              <a:buFontTx/>
              <a:buNone/>
              <a:defRPr sz="1800"/>
            </a:lvl4pPr>
            <a:lvl5pPr marL="1136650" indent="0">
              <a:buFontTx/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1987551"/>
            <a:ext cx="3407933" cy="396173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3C366592-4D62-4376-9F09-5BF916C4F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7CC42-CC3B-436A-A7D9-9C66334F5D2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728041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239FCD-22B5-46EF-A912-25E117BDF300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6" descr="riigikogu__m2rk_valge.pdf">
            <a:extLst>
              <a:ext uri="{FF2B5EF4-FFF2-40B4-BE49-F238E27FC236}">
                <a16:creationId xmlns:a16="http://schemas.microsoft.com/office/drawing/2014/main" id="{3021207E-3122-41E6-9A9B-EA35DADA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0" y="4800600"/>
            <a:ext cx="73152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63603" y="620713"/>
            <a:ext cx="1051348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5367338"/>
            <a:ext cx="7315200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09043A38-0B1B-4F9A-99B3-136C9EBF5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0E64B3-666A-46EB-9054-6A58BDC589A0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293786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_siniseltaus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CC1285-A9F0-4F2B-9956-09EEC5D2A16E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6" descr="riigikogu__m2rk_valge.pdf">
            <a:extLst>
              <a:ext uri="{FF2B5EF4-FFF2-40B4-BE49-F238E27FC236}">
                <a16:creationId xmlns:a16="http://schemas.microsoft.com/office/drawing/2014/main" id="{15053F60-A797-4E1F-B416-2554E4BBC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0" y="4800600"/>
            <a:ext cx="10490272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5367338"/>
            <a:ext cx="10490272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1E3F1032-4CFC-41C7-A9F9-3D591D0A92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FAF60-A23A-4ABD-9A39-A70FFCEFBE6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994840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86F3F0-BFDB-4BD5-B117-1597C4EDBEE4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FC0F0100-6094-4905-A7A9-F527D68D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515DE33-BE3C-4F08-978E-D0B778881BD9}"/>
              </a:ext>
            </a:extLst>
          </p:cNvPr>
          <p:cNvGraphicFramePr>
            <a:graphicFrameLocks noGrp="1"/>
          </p:cNvGraphicFramePr>
          <p:nvPr/>
        </p:nvGraphicFramePr>
        <p:xfrm>
          <a:off x="889003" y="1895475"/>
          <a:ext cx="10488085" cy="39893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97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67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wift" pitchFamily="18" charset="0"/>
                        </a:rPr>
                        <a:t>Teine</a:t>
                      </a:r>
                      <a:r>
                        <a:rPr lang="en-US" sz="1400" baseline="0">
                          <a:latin typeface="Swift" pitchFamily="18" charset="0"/>
                        </a:rPr>
                        <a:t> pealkiri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1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2342,23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6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>
                          <a:latin typeface="Swift Light" pitchFamily="18" charset="0"/>
                        </a:rPr>
                        <a:t> 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Swift Light" pitchFamily="18" charset="0"/>
                        </a:rPr>
                        <a:t>234,23</a:t>
                      </a:r>
                    </a:p>
                  </a:txBody>
                  <a:tcPr marL="121921" marR="121921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 descr="riigikogu__m2rk_valge.pdf">
            <a:extLst>
              <a:ext uri="{FF2B5EF4-FFF2-40B4-BE49-F238E27FC236}">
                <a16:creationId xmlns:a16="http://schemas.microsoft.com/office/drawing/2014/main" id="{A999F8E8-67F7-42B9-BD82-1B4B127152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10" name="Teksti kohatäide 3"/>
          <p:cNvSpPr>
            <a:spLocks noGrp="1"/>
          </p:cNvSpPr>
          <p:nvPr>
            <p:ph type="body" sz="half" idx="2"/>
          </p:nvPr>
        </p:nvSpPr>
        <p:spPr>
          <a:xfrm>
            <a:off x="863600" y="5948397"/>
            <a:ext cx="10490272" cy="2876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8" name="Slide Number Placeholder 45">
            <a:extLst>
              <a:ext uri="{FF2B5EF4-FFF2-40B4-BE49-F238E27FC236}">
                <a16:creationId xmlns:a16="http://schemas.microsoft.com/office/drawing/2014/main" id="{EFD913B6-51E3-4D73-BCED-D8B4A62CA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95AA59-3114-4377-9D7C-4DCC9C6EB08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540177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28EB40-34C9-4561-BCB1-F4CF0A6B91D3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riigikogu__m2rk_valge.pdf">
            <a:extLst>
              <a:ext uri="{FF2B5EF4-FFF2-40B4-BE49-F238E27FC236}">
                <a16:creationId xmlns:a16="http://schemas.microsoft.com/office/drawing/2014/main" id="{65BE242E-CAF4-4F41-B9D3-4657BCA1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6350000"/>
            <a:ext cx="86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873F1975-7A16-4048-BC00-E05EFF65C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ED162-C97F-44E6-9915-9BDBAC9AD68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117032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9304870" y="620716"/>
            <a:ext cx="2072217" cy="5616575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63601" y="620716"/>
            <a:ext cx="8238067" cy="5616575"/>
          </a:xfrm>
        </p:spPr>
        <p:txBody>
          <a:bodyPr vert="eaVert"/>
          <a:lstStyle/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3569314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599F3-09DD-49AC-B268-64189FDE1E7E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431FDEE3-0DF9-4570-AE90-A158044F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DC909748-4549-4362-8DDF-90231473E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EC592-28F6-47B7-8A18-30BEF47EEA00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649819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1FC281-405D-46B0-979F-4AD107845002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E582216F-CD23-4179-861F-933C798C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7" name="Teksti kohatäide 2"/>
          <p:cNvSpPr>
            <a:spLocks noGrp="1"/>
          </p:cNvSpPr>
          <p:nvPr>
            <p:ph type="body" idx="1"/>
          </p:nvPr>
        </p:nvSpPr>
        <p:spPr>
          <a:xfrm>
            <a:off x="863601" y="2041507"/>
            <a:ext cx="10513483" cy="383386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EC0BBED8-F0F3-4C9A-9EB3-1163611BC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273336-3BFB-475B-8CA4-6A0B9205DD4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42627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8B7374-7C8B-408E-BDE4-619DD58B636D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38FF1926-8C6D-4DB3-A9FD-4C044DEB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599" y="4406905"/>
            <a:ext cx="10513484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51348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7BDA2A41-A1A1-44B3-8313-02A6B8452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E73E68-79E9-4107-AD6B-57C2679C1FA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278824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7EADDB-7339-4C15-A99D-35CF867E6708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6" name="Picture 6" descr="fef.pdf">
            <a:extLst>
              <a:ext uri="{FF2B5EF4-FFF2-40B4-BE49-F238E27FC236}">
                <a16:creationId xmlns:a16="http://schemas.microsoft.com/office/drawing/2014/main" id="{35B47E08-7573-4A8D-AEDA-22AA4B2B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63600" y="1987554"/>
            <a:ext cx="5136389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2013" y="1987554"/>
            <a:ext cx="5185075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Slide Number Placeholder 45">
            <a:extLst>
              <a:ext uri="{FF2B5EF4-FFF2-40B4-BE49-F238E27FC236}">
                <a16:creationId xmlns:a16="http://schemas.microsoft.com/office/drawing/2014/main" id="{D8F6F0B4-0D96-4510-808B-E8DC099D4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894A8B-EC85-4AF1-B8DF-0D4935286C7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5829117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F06859-6B1B-4681-987B-2D7AFE5E863A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8" name="Picture 6" descr="fef.pdf">
            <a:extLst>
              <a:ext uri="{FF2B5EF4-FFF2-40B4-BE49-F238E27FC236}">
                <a16:creationId xmlns:a16="http://schemas.microsoft.com/office/drawing/2014/main" id="{75D403E5-C7F1-4D07-A89A-B8B5D3B8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63601" y="2012330"/>
            <a:ext cx="5036643" cy="639762"/>
          </a:xfrm>
        </p:spPr>
        <p:txBody>
          <a:bodyPr anchor="b"/>
          <a:lstStyle>
            <a:lvl1pPr marL="0" indent="0">
              <a:buNone/>
              <a:defRPr sz="1600" b="0" i="1">
                <a:latin typeface="Swift Light"/>
                <a:cs typeface="Swift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63601" y="2708924"/>
            <a:ext cx="5036643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288025" y="2012330"/>
            <a:ext cx="5089063" cy="639762"/>
          </a:xfrm>
        </p:spPr>
        <p:txBody>
          <a:bodyPr anchor="b"/>
          <a:lstStyle>
            <a:lvl1pPr marL="0" indent="0">
              <a:buNone/>
              <a:defRPr sz="16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288025" y="2708924"/>
            <a:ext cx="5089063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Number Placeholder 45">
            <a:extLst>
              <a:ext uri="{FF2B5EF4-FFF2-40B4-BE49-F238E27FC236}">
                <a16:creationId xmlns:a16="http://schemas.microsoft.com/office/drawing/2014/main" id="{BD57FCD1-6871-4E79-B28F-244A8B73D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F04B27-CE53-4B1A-AA87-FBFA2FD0055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761132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935FA-1E66-42ED-9390-DA325A69AF86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5" name="Picture 6" descr="fef.pdf">
            <a:extLst>
              <a:ext uri="{FF2B5EF4-FFF2-40B4-BE49-F238E27FC236}">
                <a16:creationId xmlns:a16="http://schemas.microsoft.com/office/drawing/2014/main" id="{18A66520-F887-4327-85A4-FEDC0618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alkiri 1"/>
          <p:cNvSpPr>
            <a:spLocks noGrp="1"/>
          </p:cNvSpPr>
          <p:nvPr>
            <p:ph type="title"/>
          </p:nvPr>
        </p:nvSpPr>
        <p:spPr>
          <a:xfrm>
            <a:off x="863603" y="620713"/>
            <a:ext cx="10513484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6" name="Slide Number Placeholder 45">
            <a:extLst>
              <a:ext uri="{FF2B5EF4-FFF2-40B4-BE49-F238E27FC236}">
                <a16:creationId xmlns:a16="http://schemas.microsoft.com/office/drawing/2014/main" id="{8A56D1D0-38CD-4330-B747-FECEFA179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DF1A41-E4F9-4258-AD69-18545145636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817512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9D1D3-1BD9-4662-90C1-26C4BC40D280}"/>
              </a:ext>
            </a:extLst>
          </p:cNvPr>
          <p:cNvSpPr txBox="1"/>
          <p:nvPr/>
        </p:nvSpPr>
        <p:spPr>
          <a:xfrm>
            <a:off x="5949954" y="6384925"/>
            <a:ext cx="223943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  <a:cs typeface="+mn-cs"/>
              </a:rPr>
              <a:t>riigikogu.ee</a:t>
            </a:r>
          </a:p>
        </p:txBody>
      </p:sp>
      <p:pic>
        <p:nvPicPr>
          <p:cNvPr id="3" name="Picture 6" descr="fef.pdf">
            <a:extLst>
              <a:ext uri="{FF2B5EF4-FFF2-40B4-BE49-F238E27FC236}">
                <a16:creationId xmlns:a16="http://schemas.microsoft.com/office/drawing/2014/main" id="{290BF9F5-FFE0-4741-A01C-75EE567A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" y="6350000"/>
            <a:ext cx="8911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5">
            <a:extLst>
              <a:ext uri="{FF2B5EF4-FFF2-40B4-BE49-F238E27FC236}">
                <a16:creationId xmlns:a16="http://schemas.microsoft.com/office/drawing/2014/main" id="{0892EF3B-BD21-4F3F-B47C-5AE98AEC9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8418CD-B8AF-4508-BFF3-54B610BB7F6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758372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8EF032-60D9-4FA0-93CF-FA445D937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3" y="620713"/>
            <a:ext cx="1051348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tiitlilaadi muutmiseks. </a:t>
            </a:r>
            <a:br>
              <a:rPr lang="et-EE" altLang="et-EE"/>
            </a:br>
            <a:r>
              <a:rPr lang="et-EE" altLang="et-EE"/>
              <a:t>Teksti pikkus võib olla isegi ka</a:t>
            </a:r>
            <a:r>
              <a:rPr lang="en-US" altLang="et-EE"/>
              <a:t>h</a:t>
            </a:r>
            <a:r>
              <a:rPr lang="et-EE" altLang="et-EE"/>
              <a:t>el real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AEF5CF-FFD5-44DB-91B9-A9556BDF9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3" y="1989138"/>
            <a:ext cx="1051348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  <a:r>
              <a:rPr lang="en-US" altLang="et-EE"/>
              <a:t>.</a:t>
            </a:r>
            <a:r>
              <a:rPr lang="et-EE" altLang="et-EE"/>
              <a:t> </a:t>
            </a:r>
            <a:r>
              <a:rPr lang="en-US" altLang="et-EE"/>
              <a:t>S</a:t>
            </a:r>
            <a:r>
              <a:rPr lang="et-EE" altLang="et-EE"/>
              <a:t>ellisel juhul nagu prae</a:t>
            </a:r>
            <a:r>
              <a:rPr lang="en-US" altLang="et-EE"/>
              <a:t>gu</a:t>
            </a:r>
            <a:r>
              <a:rPr lang="et-EE" altLang="et-EE"/>
              <a:t>   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</a:p>
        </p:txBody>
      </p:sp>
      <p:sp>
        <p:nvSpPr>
          <p:cNvPr id="51" name="Slide Number Placeholder 45">
            <a:extLst>
              <a:ext uri="{FF2B5EF4-FFF2-40B4-BE49-F238E27FC236}">
                <a16:creationId xmlns:a16="http://schemas.microsoft.com/office/drawing/2014/main" id="{D06DE06A-9508-4C3F-A528-3AAFF5A1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870" y="6384925"/>
            <a:ext cx="946151" cy="2492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Swift" panose="020A0703080405020504" pitchFamily="18" charset="-70"/>
              </a:defRPr>
            </a:lvl1pPr>
          </a:lstStyle>
          <a:p>
            <a:fld id="{48EDD16B-6C03-47C4-B15A-9BB9B0C9AFA5}" type="slidenum">
              <a:rPr lang="en-US" altLang="et-EE"/>
              <a:pPr/>
              <a:t>‹#›</a:t>
            </a:fld>
            <a:endParaRPr lang="en-US" altLang="et-EE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EFDA08D-3B88-474A-82ED-BD45AEA0CF5B}"/>
              </a:ext>
            </a:extLst>
          </p:cNvPr>
          <p:cNvCxnSpPr/>
          <p:nvPr/>
        </p:nvCxnSpPr>
        <p:spPr>
          <a:xfrm>
            <a:off x="863603" y="6238875"/>
            <a:ext cx="10513484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-70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9pPr>
    </p:titleStyle>
    <p:bodyStyle>
      <a:lvl1pPr marL="179388" indent="-161925" algn="l" rtl="0" eaLnBrk="0" fontAlgn="base" hangingPunct="0">
        <a:spcBef>
          <a:spcPct val="0"/>
        </a:spcBef>
        <a:spcAft>
          <a:spcPts val="600"/>
        </a:spcAft>
        <a:buSzPct val="77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1pPr>
      <a:lvl2pPr marL="539750" indent="-1968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»"/>
        <a:defRPr sz="20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2pPr>
      <a:lvl3pPr marL="719138" indent="-157163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3pPr>
      <a:lvl4pPr marL="1042988" indent="-1571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4pPr>
      <a:lvl5pPr marL="1258888" indent="-1222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334052-BF79-4813-9B03-153A7D8E3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3" y="620713"/>
            <a:ext cx="1051348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tiitlilaadi muutmiseks. </a:t>
            </a:r>
            <a:br>
              <a:rPr lang="et-EE" altLang="et-EE"/>
            </a:br>
            <a:r>
              <a:rPr lang="et-EE" altLang="et-EE"/>
              <a:t>Teksti pikkus võib olla isegi karel real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185F586-58B5-413F-8471-B9071019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3" y="1989138"/>
            <a:ext cx="1051348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  <a:r>
              <a:rPr lang="en-US" altLang="et-EE"/>
              <a:t>.</a:t>
            </a:r>
            <a:r>
              <a:rPr lang="et-EE" altLang="et-EE"/>
              <a:t> </a:t>
            </a:r>
            <a:r>
              <a:rPr lang="en-US" altLang="et-EE"/>
              <a:t>S</a:t>
            </a:r>
            <a:r>
              <a:rPr lang="et-EE" altLang="et-EE"/>
              <a:t>ellisel juhul nagu prae</a:t>
            </a:r>
            <a:r>
              <a:rPr lang="en-US" altLang="et-EE"/>
              <a:t>gu</a:t>
            </a:r>
            <a:r>
              <a:rPr lang="et-EE" altLang="et-EE"/>
              <a:t>   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</a:p>
        </p:txBody>
      </p:sp>
      <p:sp>
        <p:nvSpPr>
          <p:cNvPr id="51" name="Slide Number Placeholder 45">
            <a:extLst>
              <a:ext uri="{FF2B5EF4-FFF2-40B4-BE49-F238E27FC236}">
                <a16:creationId xmlns:a16="http://schemas.microsoft.com/office/drawing/2014/main" id="{6453424B-EA18-42BC-8C2C-7D3550B6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870" y="6384925"/>
            <a:ext cx="946151" cy="2492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Swift" panose="020A0703080405020504" pitchFamily="18" charset="-70"/>
              </a:defRPr>
            </a:lvl1pPr>
          </a:lstStyle>
          <a:p>
            <a:fld id="{15EFB788-D5F2-4588-BADB-2BE95AE70D4E}" type="slidenum">
              <a:rPr lang="en-US" altLang="et-EE"/>
              <a:pPr/>
              <a:t>‹#›</a:t>
            </a:fld>
            <a:endParaRPr lang="en-US" altLang="et-EE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24597A-4B82-44AD-B201-8C904245653A}"/>
              </a:ext>
            </a:extLst>
          </p:cNvPr>
          <p:cNvCxnSpPr/>
          <p:nvPr/>
        </p:nvCxnSpPr>
        <p:spPr>
          <a:xfrm>
            <a:off x="863603" y="6238875"/>
            <a:ext cx="10513484" cy="1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-70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9pPr>
    </p:titleStyle>
    <p:bodyStyle>
      <a:lvl1pPr marL="179388" indent="-161925" algn="l" rtl="0" eaLnBrk="0" fontAlgn="base" hangingPunct="0">
        <a:spcBef>
          <a:spcPct val="0"/>
        </a:spcBef>
        <a:spcAft>
          <a:spcPts val="600"/>
        </a:spcAft>
        <a:buSzPct val="77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1pPr>
      <a:lvl2pPr marL="539750" indent="-1968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»"/>
        <a:defRPr sz="20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2pPr>
      <a:lvl3pPr marL="719138" indent="-157163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3pPr>
      <a:lvl4pPr marL="1042988" indent="-1571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4pPr>
      <a:lvl5pPr marL="1258888" indent="-1222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er.org/papers/w1127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r.ee/1106377/vitaliy-sergeechev-riigipuhad-eestis-ja-euroopa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bank.de/resource/blob/707332/37db302ea1ea94fa8fd6b71916c17991/mL/2012-12-calendar-data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27DA72-3586-4FF4-8836-D1A8DCD6C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343" y="1712907"/>
            <a:ext cx="6935787" cy="1860109"/>
          </a:xfrm>
        </p:spPr>
        <p:txBody>
          <a:bodyPr/>
          <a:lstStyle/>
          <a:p>
            <a:pPr algn="ctr"/>
            <a:r>
              <a:rPr lang="et-EE" sz="3200" b="1" dirty="0">
                <a:ea typeface="Times New Roman" panose="02020603050405020304" pitchFamily="18" charset="0"/>
              </a:rPr>
              <a:t>P</a:t>
            </a:r>
            <a:r>
              <a:rPr lang="et-EE" sz="3200" b="1" dirty="0">
                <a:effectLst/>
                <a:ea typeface="Times New Roman" panose="02020603050405020304" pitchFamily="18" charset="0"/>
              </a:rPr>
              <a:t>ühade ja tähtpäevade seadus. </a:t>
            </a:r>
            <a:br>
              <a:rPr lang="et-EE" sz="3200" b="1" dirty="0">
                <a:effectLst/>
                <a:ea typeface="Times New Roman" panose="02020603050405020304" pitchFamily="18" charset="0"/>
              </a:rPr>
            </a:br>
            <a:r>
              <a:rPr lang="et-EE" altLang="et-EE" sz="3200" dirty="0"/>
              <a:t>Tööst vaba päeva mõju hindamine (arutelu</a:t>
            </a:r>
            <a:r>
              <a:rPr lang="et-EE" altLang="et-EE" dirty="0"/>
              <a:t>)</a:t>
            </a:r>
            <a:endParaRPr lang="en-US" altLang="et-EE" dirty="0"/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F0961E26-1EED-4789-9E1B-FAA77CCEA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6343" y="4232280"/>
            <a:ext cx="6935787" cy="912813"/>
          </a:xfrm>
        </p:spPr>
        <p:txBody>
          <a:bodyPr/>
          <a:lstStyle/>
          <a:p>
            <a:r>
              <a:rPr lang="et-EE" altLang="et-EE" dirty="0">
                <a:latin typeface="Swift Light" panose="020A0403080405020504" pitchFamily="18" charset="-70"/>
              </a:rPr>
              <a:t>8 aprill, 2025</a:t>
            </a:r>
          </a:p>
          <a:p>
            <a:r>
              <a:rPr lang="et-EE" altLang="et-EE" dirty="0">
                <a:latin typeface="Swift Light" panose="020A0403080405020504" pitchFamily="18" charset="-70"/>
              </a:rPr>
              <a:t>Põhiseaduskomisjon</a:t>
            </a:r>
          </a:p>
          <a:p>
            <a:r>
              <a:rPr lang="et-EE" altLang="et-EE" dirty="0">
                <a:latin typeface="Swift Light" panose="020A0403080405020504" pitchFamily="18" charset="-70"/>
              </a:rPr>
              <a:t>Toivo Mängel - ÕAO</a:t>
            </a:r>
            <a:endParaRPr lang="en-US" altLang="et-EE" dirty="0">
              <a:latin typeface="Swift Light" panose="020A0403080405020504" pitchFamily="18" charset="-7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96D7E2-1A53-91ED-7B76-14D5DD2B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223838"/>
            <a:ext cx="10513484" cy="1188938"/>
          </a:xfrm>
        </p:spPr>
        <p:txBody>
          <a:bodyPr/>
          <a:lstStyle/>
          <a:p>
            <a:pPr algn="ctr"/>
            <a:r>
              <a:rPr lang="et-EE" sz="2400" dirty="0"/>
              <a:t>Seni (17/03/25) esile kerkinud küsimused ja võimalikud lisanduva tööst vaba ja lipupäevaga seotud majanduslikud probleemid (hinnanguliselt)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9A12C42-218F-0A8C-C76E-20BA6810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1484784"/>
            <a:ext cx="10513483" cy="46805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Täiendava [kohustusliku?] lipupäevaga seotud kulusid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Eestis töötas haldus ja tugiteenuste valdkonnas (kojameeste või sarnaste ametikohustustega kirjeldataval tegevusalal) </a:t>
            </a:r>
            <a:r>
              <a:rPr lang="et-EE" sz="24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t-EE" sz="2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-10 tuhat </a:t>
            </a: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inimest keskmise brutopalgaga ca </a:t>
            </a:r>
            <a:r>
              <a:rPr lang="et-EE" sz="2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1300 EUR </a:t>
            </a: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kuus (50 EUR/päevas, bruto)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Lipu heiskamiseks võiks kojamees või temaga sarnasel tegevusalal hõivatud töötaja nõuda 0,25-0,5 päeva tasu, ehk </a:t>
            </a:r>
            <a:r>
              <a:rPr lang="et-EE" sz="2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15-20 EUR </a:t>
            </a: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lisatasu ühe päeva eest. Summaarne palgakulu ca 0,2-0,3 milj </a:t>
            </a:r>
            <a:r>
              <a:rPr lang="et-EE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eur</a:t>
            </a: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/aastas.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Oletatav võimalik nö. </a:t>
            </a:r>
            <a:r>
              <a:rPr lang="et-EE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alternatiivkulu</a:t>
            </a:r>
            <a:r>
              <a:rPr lang="et-E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ühe täiendava kohustusliku lipupäeva kohta aastas, kui näiteks arvestada ka majaomanikke, siis lisandub ca 200 000 individuaalelamut (+ ca 0,3 milj EUR aastas).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400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Arvandmete allikas: Stat.ee</a:t>
            </a:r>
            <a:endParaRPr lang="et-EE" sz="1400" i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63C36F7-9960-0AA3-86A8-CA1FECD36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10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349321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EB36DC-03F9-77A3-3A4C-2DB4BFED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223837"/>
            <a:ext cx="10513484" cy="1008919"/>
          </a:xfrm>
        </p:spPr>
        <p:txBody>
          <a:bodyPr/>
          <a:lstStyle/>
          <a:p>
            <a:pPr algn="ctr"/>
            <a:r>
              <a:rPr lang="et-EE" sz="2400" dirty="0"/>
              <a:t>17 märtsil 2025 esile kerkinud küsimused ja võimalikud lisanduva puhke- ja lipupäevaga seotud majanduslikud probleemid (hinnanguliselt)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462B0D5-C90E-4132-96C2-EEF08D54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108" y="1232755"/>
            <a:ext cx="10513483" cy="5004557"/>
          </a:xfrm>
        </p:spPr>
        <p:txBody>
          <a:bodyPr/>
          <a:lstStyle/>
          <a:p>
            <a:r>
              <a:rPr lang="et-EE" sz="1800" dirty="0"/>
              <a:t>Lisanduva </a:t>
            </a:r>
            <a:r>
              <a:rPr lang="et-EE" sz="1800" b="1" dirty="0"/>
              <a:t>töövaba päeva </a:t>
            </a:r>
            <a:r>
              <a:rPr lang="et-EE" sz="1800" dirty="0"/>
              <a:t>väärtus leibkondadele ja peredele.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Täiendav tarbimine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Kulutused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inimesed kulutavad täiendava puhkepäeva jooksul. Hõlmab </a:t>
            </a:r>
            <a:r>
              <a:rPr lang="et-EE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ostlemist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meelelahutust, reisimist ja toitlustust.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Tarbimismustrid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Analüüsi, kuidas täiendav puhkepäev mõjutab tarbimismustreid. Näiteks kas inimesed kulutavad rohkem kohalikus majanduses või välismaal.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Emotsionaalne kapital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Töörahulolu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Mõjutab töötajate töörahulolu ja motivatsiooni, - töötajad võivad olla produktiivsemad ja lojaalsemad.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Stressi vähendamine. 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täiendav puhkepäev aitab vähendada stressi ja parandada vaimset tervist, mis omakorda võib vähendada töölt puudumisi ja tervishoiukulusid.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Rekreatsioon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Vaba aja tegevused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- täiendav rekreatiivne tegevus, nagu sport, kultuuriüritused ja looduses viibimine.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Majanduslik mõju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Majanduslik mõju leibkondadele ja peredele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Sissetulekute muutus 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täiendav puhkepäev mõjutab leibkondade sissetulekuid, arvestades võimalikke lisakulusid ja täiendavat tarbimist.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t-EE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Elukvaliteet - </a:t>
            </a:r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täiendav puhkepäev mõjutab perede elukvaliteeti ja üldist rahulolu eluga.</a:t>
            </a:r>
          </a:p>
          <a:p>
            <a:endParaRPr lang="et-EE" sz="2400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8013818-7E5E-F325-FA17-9C25B95C0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11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1416427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2FEF92-0A31-8C8B-872F-55B28B95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0" y="620713"/>
            <a:ext cx="10513484" cy="1079500"/>
          </a:xfrm>
        </p:spPr>
        <p:txBody>
          <a:bodyPr/>
          <a:lstStyle/>
          <a:p>
            <a:r>
              <a:rPr lang="et-EE" dirty="0"/>
              <a:t>Töövaba päeva väärtus (tarbimine)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899CFAB-1C7E-B549-077F-78AF138E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800" b="0" i="0" dirty="0">
                <a:effectLst/>
                <a:latin typeface="+mn-lt"/>
              </a:rPr>
              <a:t>Eesti </a:t>
            </a:r>
            <a:r>
              <a:rPr lang="et-EE" sz="2800" b="0" i="0" dirty="0" err="1">
                <a:effectLst/>
                <a:latin typeface="+mn-lt"/>
              </a:rPr>
              <a:t>sisekaubanduse</a:t>
            </a:r>
            <a:r>
              <a:rPr lang="et-EE" sz="2800" b="0" i="0" dirty="0">
                <a:effectLst/>
                <a:latin typeface="+mn-lt"/>
              </a:rPr>
              <a:t> käive keskmiselt </a:t>
            </a:r>
            <a:r>
              <a:rPr lang="et-EE" sz="2800" b="1" i="0" dirty="0">
                <a:effectLst/>
                <a:latin typeface="+mn-lt"/>
              </a:rPr>
              <a:t>kvartalis</a:t>
            </a:r>
            <a:r>
              <a:rPr lang="et-EE" sz="2800" b="0" i="0" dirty="0">
                <a:effectLst/>
                <a:latin typeface="+mn-lt"/>
              </a:rPr>
              <a:t> (2024) oli ca </a:t>
            </a:r>
            <a:r>
              <a:rPr lang="et-EE" sz="2800" b="1" i="0" dirty="0">
                <a:effectLst/>
                <a:latin typeface="+mn-lt"/>
              </a:rPr>
              <a:t>2,5–3 miljardit </a:t>
            </a:r>
            <a:r>
              <a:rPr lang="et-EE" sz="2800" b="0" i="0" dirty="0">
                <a:effectLst/>
                <a:latin typeface="+mn-lt"/>
              </a:rPr>
              <a:t>eurot, kuid see võib aasta jooksul varieeruda sõltuvalt tarbimisharjumustest ja majandusoludest. II ja IV kvartal – 10-15 % kõrgemad näitajad</a:t>
            </a:r>
          </a:p>
          <a:p>
            <a:r>
              <a:rPr lang="et-EE" sz="2800" dirty="0">
                <a:latin typeface="+mn-lt"/>
              </a:rPr>
              <a:t>Päevakäive  - </a:t>
            </a:r>
            <a:r>
              <a:rPr lang="et-EE" sz="2800" b="1" dirty="0">
                <a:latin typeface="+mn-lt"/>
              </a:rPr>
              <a:t>30-50 milj EUR,  </a:t>
            </a:r>
            <a:r>
              <a:rPr lang="et-EE" sz="2800" dirty="0">
                <a:latin typeface="+mn-lt"/>
              </a:rPr>
              <a:t>(lisandub ühiskondlik toitlustus ja </a:t>
            </a:r>
            <a:r>
              <a:rPr lang="et-EE" sz="2800" dirty="0" err="1">
                <a:latin typeface="+mn-lt"/>
              </a:rPr>
              <a:t>siseturism</a:t>
            </a:r>
            <a:r>
              <a:rPr lang="et-EE" sz="2800" dirty="0">
                <a:latin typeface="+mn-lt"/>
              </a:rPr>
              <a:t>). Mõju leibkonnale – mõlemas (</a:t>
            </a:r>
            <a:r>
              <a:rPr lang="et-EE" sz="2800" b="1" dirty="0">
                <a:latin typeface="+mn-lt"/>
              </a:rPr>
              <a:t>+/-</a:t>
            </a:r>
            <a:r>
              <a:rPr lang="et-EE" sz="2800" dirty="0">
                <a:latin typeface="+mn-lt"/>
              </a:rPr>
              <a:t>) suunas.</a:t>
            </a:r>
          </a:p>
          <a:p>
            <a:r>
              <a:rPr lang="et-EE" sz="2800" dirty="0">
                <a:latin typeface="+mn-lt"/>
              </a:rPr>
              <a:t>Täiendavalt (</a:t>
            </a:r>
            <a:r>
              <a:rPr lang="et-EE" sz="2800" b="1" dirty="0">
                <a:latin typeface="+mn-lt"/>
              </a:rPr>
              <a:t>+</a:t>
            </a:r>
            <a:r>
              <a:rPr lang="et-EE" sz="2800" dirty="0">
                <a:latin typeface="+mn-lt"/>
              </a:rPr>
              <a:t>): emotsionaalne kapital (rahaliselt mõõdetav pigem vaid subjektiivse hinnanguna)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733EEF9-FBFB-3F87-1BB0-50B346103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12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1914039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8608E4-8B34-15ED-D9BC-40620F5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223837"/>
            <a:ext cx="10513484" cy="607377"/>
          </a:xfrm>
        </p:spPr>
        <p:txBody>
          <a:bodyPr/>
          <a:lstStyle/>
          <a:p>
            <a:pPr algn="ctr"/>
            <a:r>
              <a:rPr lang="et-EE" dirty="0"/>
              <a:t>Kokkuvõtteks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0F0BB3E-3B84-A947-9E94-B0A6A7B1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980728"/>
            <a:ext cx="10513483" cy="500455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t-EE" sz="2400" b="1" dirty="0"/>
              <a:t>Töötundide arv nädalas on vähenenud ajas </a:t>
            </a:r>
            <a:r>
              <a:rPr lang="et-EE" sz="2400" dirty="0"/>
              <a:t>üldiste trendide mõjul, mitte niivõrd sõltuvalt aastas riiklikult seadustatud puhkepäevade arvust (näit. erasektori iseregulatsioon, kaugtöö levik, osaline hõive, puhkused jne)</a:t>
            </a:r>
          </a:p>
          <a:p>
            <a:pPr marL="457200" indent="-457200">
              <a:buAutoNum type="arabicPeriod"/>
            </a:pPr>
            <a:r>
              <a:rPr lang="et-EE" sz="2400" dirty="0"/>
              <a:t>Eesti </a:t>
            </a:r>
            <a:r>
              <a:rPr lang="et-EE" sz="2400" b="1" dirty="0"/>
              <a:t>hõive tase - pigem kõrge </a:t>
            </a:r>
            <a:r>
              <a:rPr lang="et-EE" sz="2400" dirty="0"/>
              <a:t>(eriti vanemaealiste osas)</a:t>
            </a:r>
          </a:p>
          <a:p>
            <a:pPr marL="457200" indent="-457200">
              <a:buAutoNum type="arabicPeriod"/>
            </a:pPr>
            <a:r>
              <a:rPr lang="et-EE" sz="2400" dirty="0"/>
              <a:t>Töövaba päeva (riigipüha) </a:t>
            </a:r>
            <a:r>
              <a:rPr lang="et-EE" sz="2400" b="1" dirty="0"/>
              <a:t>kulupool </a:t>
            </a:r>
            <a:r>
              <a:rPr lang="et-EE" sz="2400" dirty="0"/>
              <a:t>võib olla </a:t>
            </a:r>
            <a:r>
              <a:rPr lang="et-EE" sz="2400" b="1" dirty="0"/>
              <a:t>mõttelises tasakaalus emotsionaalse kapitali või tuluga, </a:t>
            </a:r>
            <a:r>
              <a:rPr lang="et-EE" sz="2400" dirty="0"/>
              <a:t>sõltuvalt nn. pehmete väärtuste hindamisest (kasutatav metoodika, eksperthinnangud jne)</a:t>
            </a:r>
          </a:p>
          <a:p>
            <a:pPr marL="457200" indent="-457200">
              <a:buAutoNum type="arabicPeriod"/>
            </a:pPr>
            <a:r>
              <a:rPr lang="et-EE" sz="2400" b="1" dirty="0"/>
              <a:t>Lipupäevade puhul - nn. majanduslik mõju suhteliselt väike </a:t>
            </a:r>
            <a:r>
              <a:rPr lang="et-EE" sz="2400" dirty="0"/>
              <a:t>(0,1% võrreldes SKP või riigieelarve suurusjärguga, kuni 1 % võrreldes riigipühaga). Olulised faktorid on inimeste võimalik </a:t>
            </a:r>
            <a:r>
              <a:rPr lang="et-EE" sz="2400" i="1" dirty="0"/>
              <a:t>täiendav kohustus </a:t>
            </a:r>
            <a:r>
              <a:rPr lang="et-EE" sz="2400" dirty="0"/>
              <a:t>või selle ära hoidmine, </a:t>
            </a:r>
            <a:r>
              <a:rPr lang="et-EE" sz="2400" i="1" dirty="0"/>
              <a:t>väärtuse devalveerumine</a:t>
            </a:r>
            <a:r>
              <a:rPr lang="et-EE" sz="2400" dirty="0"/>
              <a:t>, laialdase </a:t>
            </a:r>
            <a:r>
              <a:rPr lang="et-EE" sz="2400" i="1" dirty="0"/>
              <a:t>ühiskondliku tähelepanu </a:t>
            </a:r>
            <a:r>
              <a:rPr lang="et-EE" sz="2400" dirty="0"/>
              <a:t>olemasolu või selle saavutamine jne.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13C516A-B69A-131B-CC4F-7E4C9206C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13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1077479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B221B10-4411-6866-17BA-6068FFC4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Tänan kannatlikkuse eest!</a:t>
            </a:r>
          </a:p>
        </p:txBody>
      </p:sp>
      <p:pic>
        <p:nvPicPr>
          <p:cNvPr id="6" name="Sisu kohatäide 5" descr="Flying checkered flag">
            <a:extLst>
              <a:ext uri="{FF2B5EF4-FFF2-40B4-BE49-F238E27FC236}">
                <a16:creationId xmlns:a16="http://schemas.microsoft.com/office/drawing/2014/main" id="{A89F3468-A328-257E-0E2C-4CA75AA29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58" y="1989138"/>
            <a:ext cx="5977296" cy="3816350"/>
          </a:xfr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E171455-2C00-B602-4556-AD53E1EBF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C592-28F6-47B7-8A18-30BEF47EEA00}" type="slidenum">
              <a:rPr lang="en-US" altLang="et-EE" smtClean="0"/>
              <a:pPr/>
              <a:t>14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700017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349777-4D74-EFBB-2F32-FC95F5CD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Millest juttu tuleb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798F9CE-8DA1-A334-DD08-1C8AA3506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t-EE" dirty="0"/>
              <a:t>Eesti ja teised EL riigid  - hõive ja üldised suunad - töövabade päevade arv ja jaotus</a:t>
            </a:r>
          </a:p>
          <a:p>
            <a:pPr marL="742950" indent="-742950">
              <a:buAutoNum type="arabicPeriod" startAt="2"/>
            </a:pPr>
            <a:r>
              <a:rPr lang="et-EE" dirty="0"/>
              <a:t>Tööst vaba päeva majanduslik hindamine –   </a:t>
            </a:r>
          </a:p>
          <a:p>
            <a:r>
              <a:rPr lang="et-EE" dirty="0"/>
              <a:t>       plussid ja miinused</a:t>
            </a:r>
          </a:p>
          <a:p>
            <a:r>
              <a:rPr lang="et-EE" sz="2800" dirty="0"/>
              <a:t>3.      </a:t>
            </a:r>
            <a:r>
              <a:rPr lang="et-EE" dirty="0"/>
              <a:t>Seni esile kerkinud probleemid ja küsimused</a:t>
            </a:r>
          </a:p>
          <a:p>
            <a:r>
              <a:rPr lang="et-EE" sz="2800" dirty="0"/>
              <a:t>4.      </a:t>
            </a:r>
            <a:r>
              <a:rPr lang="et-EE" dirty="0"/>
              <a:t>Kokkuvõtteks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2543713-F0FD-63BA-BF9D-19BE4A374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639745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963BA2D-6EF9-F5B1-9235-87CAB457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223837"/>
            <a:ext cx="10513484" cy="612875"/>
          </a:xfrm>
        </p:spPr>
        <p:txBody>
          <a:bodyPr/>
          <a:lstStyle/>
          <a:p>
            <a:pPr algn="ctr"/>
            <a:r>
              <a:rPr lang="et-EE" dirty="0"/>
              <a:t>Laiem pilt – Euroopa vs USA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0AEF84-3AB1-87D2-AD7B-046578487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944724"/>
            <a:ext cx="10513483" cy="496855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Väide: </a:t>
            </a:r>
            <a:r>
              <a:rPr lang="et-EE" sz="2000" b="1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Ameeriklased teevad nädalas keskmiselt 25,1 töötundi, sakslased aga 18,6 tundi ((72 %). Keskmine ameeriklane töötab 46,2 nädalat aastas, prantslane aga keskmiselt 40 nädalat aastas (87%).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u="sng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Põhjused ja asjaolud, mis seda erisust tingivad: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Kõrgemad </a:t>
            </a:r>
            <a:r>
              <a:rPr lang="et-EE" sz="2800" b="1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maksumäärad</a:t>
            </a: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 (sotsiaalkulud, tervis ja avalik teenus vs sõjakulutused), väike mõju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Euroopa pikaajaline "</a:t>
            </a:r>
            <a:r>
              <a:rPr lang="et-EE" sz="2800" b="1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töökultuur"</a:t>
            </a: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, kuid  - eurooplased töötasid rohkem kui ameeriklased veel 1960. aastatel – väike mõju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Euroopa tööturu </a:t>
            </a:r>
            <a:r>
              <a:rPr lang="et-EE" sz="2800" b="1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regulatsioonid</a:t>
            </a:r>
            <a:r>
              <a:rPr lang="et-EE" sz="2800" kern="100" dirty="0">
                <a:effectLst/>
                <a:latin typeface="Swift" panose="020A0703080405020504" pitchFamily="18" charset="-70"/>
                <a:ea typeface="Aptos" panose="020B0004020202020204" pitchFamily="34" charset="0"/>
                <a:cs typeface="Times New Roman" panose="02020603050405020304" pitchFamily="18" charset="0"/>
              </a:rPr>
              <a:t> (koos AÜ mõjuga) – oluline mõju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Allikas: </a:t>
            </a:r>
            <a:r>
              <a:rPr lang="et-E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Work and </a:t>
            </a:r>
            <a:r>
              <a:rPr lang="et-E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Leisure</a:t>
            </a:r>
            <a:r>
              <a:rPr lang="et-E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in </a:t>
            </a:r>
            <a:r>
              <a:rPr lang="et-E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the</a:t>
            </a:r>
            <a:r>
              <a:rPr lang="et-E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U.S. and Europe: </a:t>
            </a:r>
            <a:r>
              <a:rPr lang="et-E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Why</a:t>
            </a:r>
            <a:r>
              <a:rPr lang="et-E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So </a:t>
            </a:r>
            <a:r>
              <a:rPr lang="et-E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Different</a:t>
            </a:r>
            <a:r>
              <a:rPr lang="et-E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? | NBER</a:t>
            </a:r>
            <a:endParaRPr lang="et-E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t-E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247B8D8-EFA1-EC63-6A2C-068C692E5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6228122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5FE96C-F127-93B7-6E9A-7221F918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2800" dirty="0"/>
              <a:t>Töötundide arv nädalas väheneb Euroopas pidevalt </a:t>
            </a:r>
            <a:br>
              <a:rPr lang="et-EE" sz="2800" dirty="0"/>
            </a:br>
            <a:r>
              <a:rPr lang="et-EE" sz="2800" dirty="0"/>
              <a:t>(2005-2020)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6A3A91D2-13AF-9FCE-C07F-09E1194A4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413" y="1989138"/>
            <a:ext cx="7344387" cy="3744118"/>
          </a:xfr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EA1A256-BFA9-C882-7011-B2CA0F739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C592-28F6-47B7-8A18-30BEF47EEA00}" type="slidenum">
              <a:rPr lang="en-US" altLang="et-EE" smtClean="0"/>
              <a:pPr/>
              <a:t>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778130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CBDA503-AADE-A2FE-D5F9-57AE985D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368661"/>
            <a:ext cx="10513484" cy="358163"/>
          </a:xfrm>
        </p:spPr>
        <p:txBody>
          <a:bodyPr/>
          <a:lstStyle/>
          <a:p>
            <a:r>
              <a:rPr lang="et-EE" sz="2000" dirty="0"/>
              <a:t>Eesti Euroopa Liidus -  reguleeritud tööajapõhine vaade, tubli keskmik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1A67EB9-8585-DCB4-BDF3-FABC90E5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1160748"/>
            <a:ext cx="10513483" cy="4714623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18E14F-C127-EB41-8CC6-0DE3FB9C7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5</a:t>
            </a:fld>
            <a:endParaRPr lang="en-US" alt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7DC81362-B968-59BE-A8B6-88926F90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726825"/>
            <a:ext cx="8724209" cy="55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8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FFE67B-677D-7C4D-D4FA-BD236CD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152637"/>
            <a:ext cx="10513484" cy="432047"/>
          </a:xfrm>
        </p:spPr>
        <p:txBody>
          <a:bodyPr/>
          <a:lstStyle/>
          <a:p>
            <a:r>
              <a:rPr lang="et-EE" sz="2400" dirty="0"/>
              <a:t>Transpordi sektori tööaeg Eestis ja Euroopas, maksimaalse lähedane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3672DD1-5631-52BE-CE80-0179328C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836712"/>
            <a:ext cx="10513483" cy="5038659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B517AC8-BD24-8D3B-AF40-ACCA4DC2D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6</a:t>
            </a:fld>
            <a:endParaRPr lang="en-US" alt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3C7FA2B3-EFF3-D268-C326-45E55E65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13" y="584684"/>
            <a:ext cx="5533115" cy="52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068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3495DFF-C29B-7C41-975E-3ED20E35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223837"/>
            <a:ext cx="10513484" cy="504863"/>
          </a:xfrm>
        </p:spPr>
        <p:txBody>
          <a:bodyPr/>
          <a:lstStyle/>
          <a:p>
            <a:r>
              <a:rPr lang="et-EE" sz="2400" dirty="0"/>
              <a:t>Täistööaeg Euroopas ja Eestis, 2019-2020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8D954D1-D1F7-6AA4-380E-DBAFEF76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728700"/>
            <a:ext cx="10513483" cy="5436604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7B106D1-D212-303D-2025-10D39FD9A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7</a:t>
            </a:fld>
            <a:endParaRPr lang="en-US" alt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83A01F7C-78D0-B924-B5FF-6732D725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12" y="692696"/>
            <a:ext cx="1093371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2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05706F-6FAF-1DF0-83EB-69286D3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332657"/>
            <a:ext cx="10513484" cy="1080119"/>
          </a:xfrm>
        </p:spPr>
        <p:txBody>
          <a:bodyPr/>
          <a:lstStyle/>
          <a:p>
            <a:pPr algn="ctr"/>
            <a:r>
              <a:rPr lang="et-EE" dirty="0"/>
              <a:t>Riigipühad Eestis ja Euroopas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BBDF431-EB8A-91EF-9E4D-B43924AE7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1664804"/>
            <a:ext cx="10513483" cy="4572483"/>
          </a:xfrm>
        </p:spPr>
        <p:txBody>
          <a:bodyPr/>
          <a:lstStyle/>
          <a:p>
            <a:pPr algn="l">
              <a:buNone/>
            </a:pPr>
            <a:r>
              <a:rPr lang="et-EE" sz="2000" b="0" i="0" dirty="0">
                <a:effectLst/>
                <a:latin typeface="+mn-lt"/>
              </a:rPr>
              <a:t>Võrdlus teiste EL riikidega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000" b="0" i="0" dirty="0">
                <a:effectLst/>
                <a:latin typeface="+mn-lt"/>
              </a:rPr>
              <a:t>Saksamaal on 9 riigipüha(liidumaades </a:t>
            </a:r>
            <a:r>
              <a:rPr lang="et-EE" sz="2000" b="0" i="0" dirty="0" err="1">
                <a:effectLst/>
                <a:latin typeface="+mn-lt"/>
              </a:rPr>
              <a:t>werinevalt</a:t>
            </a:r>
            <a:r>
              <a:rPr lang="et-EE" sz="2000" b="0" i="0" dirty="0">
                <a:effectLst/>
                <a:latin typeface="+mn-lt"/>
              </a:rPr>
              <a:t>), Prantsusmaal 11 ja Itaalias 11 riigipüha.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000" b="0" i="0" dirty="0">
                <a:effectLst/>
                <a:latin typeface="+mn-lt"/>
              </a:rPr>
              <a:t>Küprosel ja Rootsis on kuni 18 riigipüha aastas.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t-EE" sz="2000" b="0" i="0" dirty="0">
                <a:effectLst/>
                <a:latin typeface="+mn-lt"/>
              </a:rPr>
              <a:t>Bulgaarias, Poolas, Portugalis, Soomes, Taanis ja Tšehhis on keskmiselt 13 riigipüha.</a:t>
            </a:r>
          </a:p>
          <a:p>
            <a:pPr algn="l">
              <a:buNone/>
            </a:pPr>
            <a:r>
              <a:rPr lang="et-EE" sz="2000" b="0" i="0" dirty="0">
                <a:effectLst/>
                <a:latin typeface="+mn-lt"/>
              </a:rPr>
              <a:t>Eesti 12 riigipüha jaotus</a:t>
            </a:r>
          </a:p>
          <a:p>
            <a:pPr algn="l"/>
            <a:r>
              <a:rPr lang="et-EE" sz="2000" b="0" i="0" dirty="0">
                <a:effectLst/>
                <a:latin typeface="+mn-lt"/>
              </a:rPr>
              <a:t>Eesti riigipühad on aasta jooksul ebatasaselt jaotunud, kus mõnevõrra suurem osa pühadest langeb I poolaastasse (2/3). See on erinev Euroopa Liidu keskmisest, kus riigipühad on ühtlasemalt jaotunud aasta jooksul (keskmiselt 60% II poolaastal ja 40% II poolaastal)</a:t>
            </a:r>
          </a:p>
          <a:p>
            <a:r>
              <a:rPr lang="et-EE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Teine võimalik variant - vana aasta päev, 31. detsember, mis annaks tööl käijatele võimaluse võtta uus aasta rahulikult vastu. Aasta viimane päev on praegu riigipüha Austrias, Lätis ja Rootsis. Nendest riikidest võiks võtta eeskuju. </a:t>
            </a:r>
          </a:p>
          <a:p>
            <a:r>
              <a:rPr lang="et-EE" sz="2000" i="1" dirty="0">
                <a:latin typeface="+mn-lt"/>
              </a:rPr>
              <a:t>Allikas: </a:t>
            </a:r>
            <a:r>
              <a:rPr lang="et-EE" sz="2000" i="1" u="sng" kern="100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Riigipühad Eesti ja Euroopas</a:t>
            </a:r>
            <a:endParaRPr lang="et-EE" sz="2000" i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t-EE" sz="2400" b="0" i="0" dirty="0">
              <a:effectLst/>
              <a:latin typeface="+mn-lt"/>
            </a:endParaRP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23FB67D-4DF3-913B-BB00-3BF20AB5D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8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061669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102540-84E5-D28D-3AAF-AD4028A0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368660"/>
            <a:ext cx="10513484" cy="613969"/>
          </a:xfrm>
        </p:spPr>
        <p:txBody>
          <a:bodyPr/>
          <a:lstStyle/>
          <a:p>
            <a:r>
              <a:rPr lang="et-EE" dirty="0"/>
              <a:t>Kalendriefektide mõju majandusele (Saksa uuring)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00A6318-FF87-E1B9-680B-6C7F1AFF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1" y="1412776"/>
            <a:ext cx="10513483" cy="4788532"/>
          </a:xfrm>
        </p:spPr>
        <p:txBody>
          <a:bodyPr/>
          <a:lstStyle/>
          <a:p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Kuidas kalendri muutujad, nagu tööpäevade arv, pühad ja eripäevad (nt 29. veebruar), mõjutavad tootmist, tarbimist ja majandusstatistikat (peamiselt statistiline analüüs).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Kalendri efektid võivad oluliselt mõjutada majandusnäitajaid. Näiteks võib reaalse SKP kvartaalne kasvutempo varieeruda kuni </a:t>
            </a:r>
            <a:r>
              <a:rPr lang="et-E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protsendipunkti võrra kalendri mõjude tõttu.</a:t>
            </a:r>
          </a:p>
          <a:p>
            <a:pPr>
              <a:buNone/>
            </a:pP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Tööstussektori igakuine tootmismaht võib muutuda rohkem kui </a:t>
            </a:r>
            <a:r>
              <a:rPr lang="et-E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protsendipunkti ulatuses sõltuvalt tööpäevade arvust</a:t>
            </a:r>
          </a:p>
          <a:p>
            <a:pPr>
              <a:buNone/>
            </a:pPr>
            <a:r>
              <a:rPr lang="et-EE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Mõju sektorites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Tööstuses toob üks lisatööpäev  - keskmiselt </a:t>
            </a:r>
            <a:r>
              <a:rPr lang="et-E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3,4%</a:t>
            </a: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suurema tootmismahu. Detsembris mõju väiksem (</a:t>
            </a:r>
            <a:r>
              <a:rPr lang="et-E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2,6</a:t>
            </a:r>
            <a:r>
              <a:rPr lang="et-E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%), kuna jõulude ajal tootmine väheneb.</a:t>
            </a:r>
          </a:p>
          <a:p>
            <a:pPr>
              <a:buNone/>
            </a:pP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Ehituses on tööpäevade mõju tugevam soojematel kuudel (aprill-oktoober), mil üks lisatööpäev suurendab tootmist keskmiselt </a:t>
            </a:r>
            <a:r>
              <a:rPr lang="et-E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4,5%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Külmematel kuudel (november-märts) on mõju väiksem (</a:t>
            </a:r>
            <a:r>
              <a:rPr lang="et-E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3,2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%) ilmastikutingimuste tõttu.</a:t>
            </a:r>
          </a:p>
          <a:p>
            <a:pPr>
              <a:buNone/>
            </a:pPr>
            <a:r>
              <a:rPr lang="et-E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Kaubanduses – mõju väiksem</a:t>
            </a:r>
          </a:p>
          <a:p>
            <a:r>
              <a:rPr lang="et-EE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Allikas: </a:t>
            </a:r>
            <a:r>
              <a:rPr lang="et-EE" sz="1400" i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https://www.bundesbank.de/resource/blob/707332/37db302ea1ea94fa8fd6b71916c17991/mL/2012-12-calendar-data.pdf</a:t>
            </a:r>
            <a:r>
              <a:rPr lang="et-EE" sz="14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  <a:endParaRPr lang="et-EE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et-E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C695080-0A73-D77D-6F90-0D1CD753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3336-3BFB-475B-8CA4-6A0B9205DD4B}" type="slidenum">
              <a:rPr lang="en-US" altLang="et-EE" smtClean="0"/>
              <a:pPr/>
              <a:t>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310509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alge taustaga vaikekujundus">
  <a:themeElements>
    <a:clrScheme name="Riigikogu 1">
      <a:dk1>
        <a:srgbClr val="0033A0"/>
      </a:dk1>
      <a:lt1>
        <a:srgbClr val="FFFFFF"/>
      </a:lt1>
      <a:dk2>
        <a:srgbClr val="0033A0"/>
      </a:dk2>
      <a:lt2>
        <a:srgbClr val="F4EEB1"/>
      </a:lt2>
      <a:accent1>
        <a:srgbClr val="0033A0"/>
      </a:accent1>
      <a:accent2>
        <a:srgbClr val="F4EEB1"/>
      </a:accent2>
      <a:accent3>
        <a:srgbClr val="A6BBC8"/>
      </a:accent3>
      <a:accent4>
        <a:srgbClr val="85431E"/>
      </a:accent4>
      <a:accent5>
        <a:srgbClr val="D6A461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nise taustaga vaikekujundus">
  <a:themeElements>
    <a:clrScheme name="Riigikogu 1">
      <a:dk1>
        <a:srgbClr val="0033A0"/>
      </a:dk1>
      <a:lt1>
        <a:srgbClr val="FFFFFF"/>
      </a:lt1>
      <a:dk2>
        <a:srgbClr val="0033A0"/>
      </a:dk2>
      <a:lt2>
        <a:srgbClr val="F4EEB1"/>
      </a:lt2>
      <a:accent1>
        <a:srgbClr val="0033A0"/>
      </a:accent1>
      <a:accent2>
        <a:srgbClr val="F4EEB1"/>
      </a:accent2>
      <a:accent3>
        <a:srgbClr val="A6BBC8"/>
      </a:accent3>
      <a:accent4>
        <a:srgbClr val="85431E"/>
      </a:accent4>
      <a:accent5>
        <a:srgbClr val="D6A461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1007</Words>
  <Application>Microsoft Office PowerPoint</Application>
  <PresentationFormat>Laiekraan</PresentationFormat>
  <Paragraphs>82</Paragraphs>
  <Slides>14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14</vt:i4>
      </vt:variant>
    </vt:vector>
  </HeadingPairs>
  <TitlesOfParts>
    <vt:vector size="24" baseType="lpstr">
      <vt:lpstr>Times New Roman</vt:lpstr>
      <vt:lpstr>Arial</vt:lpstr>
      <vt:lpstr>Verdana</vt:lpstr>
      <vt:lpstr>Swift</vt:lpstr>
      <vt:lpstr>Courier New</vt:lpstr>
      <vt:lpstr>Aptos</vt:lpstr>
      <vt:lpstr>Swift Light</vt:lpstr>
      <vt:lpstr>Wingdings</vt:lpstr>
      <vt:lpstr>Valge taustaga vaikekujundus</vt:lpstr>
      <vt:lpstr>1_Sinise taustaga vaikekujundus</vt:lpstr>
      <vt:lpstr>Pühade ja tähtpäevade seadus.  Tööst vaba päeva mõju hindamine (arutelu)</vt:lpstr>
      <vt:lpstr>Millest juttu tuleb</vt:lpstr>
      <vt:lpstr>Laiem pilt – Euroopa vs USA</vt:lpstr>
      <vt:lpstr>Töötundide arv nädalas väheneb Euroopas pidevalt  (2005-2020)</vt:lpstr>
      <vt:lpstr>Eesti Euroopa Liidus -  reguleeritud tööajapõhine vaade, tubli keskmik</vt:lpstr>
      <vt:lpstr>Transpordi sektori tööaeg Eestis ja Euroopas, maksimaalse lähedane</vt:lpstr>
      <vt:lpstr>Täistööaeg Euroopas ja Eestis, 2019-2020</vt:lpstr>
      <vt:lpstr>Riigipühad Eestis ja Euroopas</vt:lpstr>
      <vt:lpstr>Kalendriefektide mõju majandusele (Saksa uuring)</vt:lpstr>
      <vt:lpstr>Seni (17/03/25) esile kerkinud küsimused ja võimalikud lisanduva tööst vaba ja lipupäevaga seotud majanduslikud probleemid (hinnanguliselt)</vt:lpstr>
      <vt:lpstr>17 märtsil 2025 esile kerkinud küsimused ja võimalikud lisanduva puhke- ja lipupäevaga seotud majanduslikud probleemid (hinnanguliselt)</vt:lpstr>
      <vt:lpstr>Töövaba päeva väärtus (tarbimine)</vt:lpstr>
      <vt:lpstr>Kokkuvõtteks</vt:lpstr>
      <vt:lpstr>Tänan kannatlikkuse eest!</vt:lpstr>
    </vt:vector>
  </TitlesOfParts>
  <Company>Riigikogu Kantselei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Riigikogu valge presentatsioonipõhi  versioon 2</dc:title>
  <dc:creator>skaupmees;AKU</dc:creator>
  <cp:lastModifiedBy>Toivo Mängel</cp:lastModifiedBy>
  <cp:revision>181</cp:revision>
  <dcterms:created xsi:type="dcterms:W3CDTF">2009-02-05T12:54:27Z</dcterms:created>
  <dcterms:modified xsi:type="dcterms:W3CDTF">2025-04-04T11:20:42Z</dcterms:modified>
</cp:coreProperties>
</file>